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11" r:id="rId2"/>
    <p:sldId id="289" r:id="rId3"/>
    <p:sldId id="317" r:id="rId4"/>
    <p:sldId id="359" r:id="rId5"/>
    <p:sldId id="313" r:id="rId6"/>
    <p:sldId id="316" r:id="rId7"/>
    <p:sldId id="292" r:id="rId8"/>
    <p:sldId id="269" r:id="rId9"/>
    <p:sldId id="287" r:id="rId10"/>
    <p:sldId id="275" r:id="rId11"/>
    <p:sldId id="288" r:id="rId12"/>
    <p:sldId id="318" r:id="rId13"/>
    <p:sldId id="261" r:id="rId14"/>
    <p:sldId id="322" r:id="rId15"/>
    <p:sldId id="324" r:id="rId16"/>
    <p:sldId id="323" r:id="rId17"/>
    <p:sldId id="321" r:id="rId18"/>
    <p:sldId id="325" r:id="rId19"/>
    <p:sldId id="326" r:id="rId20"/>
    <p:sldId id="352" r:id="rId21"/>
    <p:sldId id="351" r:id="rId22"/>
    <p:sldId id="353" r:id="rId23"/>
    <p:sldId id="300" r:id="rId24"/>
    <p:sldId id="327" r:id="rId25"/>
    <p:sldId id="328" r:id="rId26"/>
    <p:sldId id="329" r:id="rId27"/>
    <p:sldId id="330" r:id="rId28"/>
    <p:sldId id="343" r:id="rId29"/>
    <p:sldId id="334" r:id="rId30"/>
    <p:sldId id="337" r:id="rId31"/>
    <p:sldId id="335" r:id="rId32"/>
    <p:sldId id="338" r:id="rId33"/>
    <p:sldId id="355" r:id="rId34"/>
    <p:sldId id="354" r:id="rId35"/>
    <p:sldId id="356" r:id="rId36"/>
    <p:sldId id="358" r:id="rId37"/>
    <p:sldId id="336" r:id="rId38"/>
    <p:sldId id="357" r:id="rId39"/>
    <p:sldId id="344" r:id="rId40"/>
    <p:sldId id="360" r:id="rId41"/>
    <p:sldId id="361" r:id="rId42"/>
    <p:sldId id="349" r:id="rId43"/>
    <p:sldId id="362" r:id="rId44"/>
    <p:sldId id="36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6" autoAdjust="0"/>
    <p:restoredTop sz="94255" autoAdjust="0"/>
  </p:normalViewPr>
  <p:slideViewPr>
    <p:cSldViewPr snapToGrid="0">
      <p:cViewPr varScale="1">
        <p:scale>
          <a:sx n="103" d="100"/>
          <a:sy n="103" d="100"/>
        </p:scale>
        <p:origin x="90" y="360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B76A2-8CE6-49DE-A507-54C5E2BFCF62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E6113-3037-420F-8A9F-A51A8F1C6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80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371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167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829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386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7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9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43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8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78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706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concludes that indirectly, palm oil accounts to deforestation through several other pathways: (1) replacement of forests that were previously degraded by logging or fire; (2) joint economic ventures that first clear land for timber and then install palm plantations; (3) increasing access to remote forests through road infrastructure; and (4) displacement of food crops into forests (Fitzherbert, 2008). Fitzherbert (2008) concludes that over 50% of Indonesian deforestation during 1990-2005 was directly and indirectly caused by the expansion of oil palm plantations in Sumatra and Kalimantan. 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63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Abood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concludes that indirectly, palm oil accounts to deforestation through several other pathways: (1) replacement of forests that were previously degraded by logging or fire; (2) joint economic ventures that first clear land for timber and then install palm plantations; (3) increasing access to remote forests through road infrastructure; and (4) displacement of food crops into forests (Fitzherbert, 2008). Fitzherbert (2008) concludes that over 50% of Indonesian deforestation during 1990-2005 was directly and indirectly caused by the expansion of oil palm plantations in Sumatra and Kalimantan. 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35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economically attractive, the expansion of palm oil plantations in Indonesia is controversial.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Fitzherbert (2008) concluded that over 50% of Indonesian deforestation during 1990-2005 was directly and indirectly caused by the expansion of oil palm plantations in Sumatra and Kalimantan. 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Kalimantan in particular, 61% of the islands surface was covered with primary forest in 1970. This number went down to 18% just 45 years later (Mohammed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Alamgir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2019). In addition to the core forest surface loss, the forest became fragmented (patchwork) which is detrimental for native biodiversity.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23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economically attractive, the expansion of palm oil plantations in Indonesia is controversial.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Fitzherbert (2008) concluded that over 50% of Indonesian deforestation during 1990-2005 was directly and indirectly caused by the expansion of oil palm plantations in Sumatra and Kalimantan. 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Kalimantan in particular, 61% of the islands surface was covered with primary forest in 1970. This number went down to 18% just 45 years later (Mohammed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Alamgir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2019). In addition to the core forest surface loss, the forest became fragmented (patchwork) which is detrimental for native biodiversity.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178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6113-3037-420F-8A9F-A51A8F1C643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95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55C62-4996-472D-A0D8-CD24B7052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1CE246-E044-44B1-9752-3D5AA559A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73DC0D-E388-4E3E-9621-F56F8132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5C7DD8-82EB-4C6F-BCFC-766C7B7BE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567E1B-C9FF-4F15-888D-B7C934FE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56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6FD45-9200-4CF4-B431-DCB3CF7A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CE37FCC-31D9-44CB-8B46-6112CA553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97573A-32A6-4276-8D56-35272915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C9787D-C6B5-420A-B54E-B39F3106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A26357C-DFA8-48D7-A8C7-5B5A8EE3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0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E933079-FDB4-43CE-9C20-88609C5C3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E4FE415-E03E-41B3-8CF0-56C249FCA9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113040-309C-4C28-99F2-908DA63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DE5A4B-F691-4EEF-B476-8DA3640D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DFC77C-E7E3-47A0-A54F-F3D323C90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81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F9ED5-A184-468E-99C1-2483F37F7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266E3A-2A94-498C-B3F8-5AFEA5F02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AFBB03-7D4A-4420-85F1-DBEEFE89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0B6FC3-823E-4280-9C72-41A5F240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C63FC0-0C92-4983-A7CD-C49B5E82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46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278B3-6F1E-4DBD-B599-8164E044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387611-EE36-4C81-85B1-715C8D7E0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1C7BA6-F3F8-4EA2-BC54-8BA573AF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AF2A8F-B9B6-4787-92FA-BF27B070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42139F-1A2E-4ADE-8440-F68EEC6A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873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68A45-3099-49E5-BEA9-8D9C2DA89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A16046-48B8-4DB5-9FE6-ECD2FF6A1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596407-E0A5-435C-8F3D-2857C2095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73F2B8-6917-4D04-BBCF-B027C567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8DFA584-EDB4-48F7-9829-36AB0AA4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D5DE10-E617-4988-B711-81C2FAB50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21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D4A6FA-AE90-45BC-A5C0-BB17716B7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3EF431-2000-4436-AFDA-40E177D4F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7CECDB-35C0-4593-879E-009A294DB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E075A82-AD95-4CD6-A24B-6EFBFD51C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1BF35B-B6E1-403B-8369-0E964EAA7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A5B619B-0936-4A80-947E-0120B8CBA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DF69968-C2EA-4454-9FBE-46BE7BD5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91032E6-754D-4F17-BFDA-63901245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36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8C537-2172-4C35-A3A0-518DBE9D3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D8230CE-E01E-4B2E-B0DB-5A45F02BE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455DD18-578C-44A5-8BD6-C9B50CA44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840357F-AF9D-448C-93D5-2CAB0FDD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5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EA3A076-82F9-4B1B-946B-8755D5DE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0288C22-92DC-473F-8398-D3931017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7298C3-C544-47A6-9837-84C65408A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80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BE745-AC7B-4F02-BD84-66AB075D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778364-EC68-48D1-A3E8-13B5787DD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E294A4-949A-4444-9C1F-8A8889EFC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17AF638-0DA4-4330-BFB4-809CDE6A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6A7DD2-45E0-4F32-9886-234BBED9C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EF2FDC-97C8-48EB-BB1D-319AAAF2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43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EC6FF4-D39B-4FB5-BAA1-A0DE3D23A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6304E1-EC2E-44A5-A405-870653810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099595-694F-4117-BB66-A09A2DA7A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ADE49E5-C88E-4365-8D36-765C1FAB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F0E0A2C-5BAA-48A2-B3B3-B49DA484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C8A3C3-F4F7-4D5E-9CEE-2118254EE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0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C13C84A-F0E5-4F36-AFEB-34978761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9A3EBF-1C77-46CC-8A68-CBF230C6E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869203-A937-4DAD-8D45-66108519D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83924-DB90-4551-B35E-9357721B06D3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C8751A-C521-4873-B7B5-908B621CC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6FCF11-5DAF-4C3D-88BF-82EA25CFAF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B7506-EA48-4B85-AF1F-88999F0AE43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27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3EBC44-53A2-4783-B737-4536AB6F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9766727-4619-458C-9740-5023FE4FD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5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D087EA8-FED6-4A1F-9D2C-A84D0127A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73" y="365125"/>
            <a:ext cx="7772416" cy="6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114A93-C3D5-4F0B-804A-69C9683F6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5" r="20652"/>
          <a:stretch/>
        </p:blipFill>
        <p:spPr>
          <a:xfrm>
            <a:off x="17169" y="838200"/>
            <a:ext cx="5664200" cy="606878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BF4F2D6-8D79-437B-AD9E-52229D29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r="16493"/>
          <a:stretch/>
        </p:blipFill>
        <p:spPr>
          <a:xfrm>
            <a:off x="6097819" y="838200"/>
            <a:ext cx="6094181" cy="6019800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70E29202-B989-46C9-A3B0-B1E4CA96F552}"/>
              </a:ext>
            </a:extLst>
          </p:cNvPr>
          <p:cNvSpPr txBox="1">
            <a:spLocks/>
          </p:cNvSpPr>
          <p:nvPr/>
        </p:nvSpPr>
        <p:spPr>
          <a:xfrm>
            <a:off x="302150" y="134853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F20C5D0-9F9F-49F5-BDF5-2D2069E677BC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10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D5D38A1-868E-4570-AF9C-EC32980E7D36}"/>
              </a:ext>
            </a:extLst>
          </p:cNvPr>
          <p:cNvSpPr txBox="1">
            <a:spLocks/>
          </p:cNvSpPr>
          <p:nvPr/>
        </p:nvSpPr>
        <p:spPr>
          <a:xfrm>
            <a:off x="6788014" y="1907436"/>
            <a:ext cx="94607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2019</a:t>
            </a:r>
          </a:p>
        </p:txBody>
      </p:sp>
      <p:sp>
        <p:nvSpPr>
          <p:cNvPr id="19" name="Ondertitel 2">
            <a:extLst>
              <a:ext uri="{FF2B5EF4-FFF2-40B4-BE49-F238E27FC236}">
                <a16:creationId xmlns:a16="http://schemas.microsoft.com/office/drawing/2014/main" id="{B0F3B1D4-1396-496A-AF58-F82C7C7E21A7}"/>
              </a:ext>
            </a:extLst>
          </p:cNvPr>
          <p:cNvSpPr txBox="1">
            <a:spLocks/>
          </p:cNvSpPr>
          <p:nvPr/>
        </p:nvSpPr>
        <p:spPr>
          <a:xfrm>
            <a:off x="860761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Kalimantan</a:t>
            </a:r>
          </a:p>
        </p:txBody>
      </p:sp>
      <p:sp>
        <p:nvSpPr>
          <p:cNvPr id="22" name="Ondertitel 2">
            <a:extLst>
              <a:ext uri="{FF2B5EF4-FFF2-40B4-BE49-F238E27FC236}">
                <a16:creationId xmlns:a16="http://schemas.microsoft.com/office/drawing/2014/main" id="{61648317-D158-4DD1-A567-C1B5771A7841}"/>
              </a:ext>
            </a:extLst>
          </p:cNvPr>
          <p:cNvSpPr txBox="1">
            <a:spLocks/>
          </p:cNvSpPr>
          <p:nvPr/>
        </p:nvSpPr>
        <p:spPr>
          <a:xfrm>
            <a:off x="6788014" y="1531574"/>
            <a:ext cx="2241686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Palm oil concessions</a:t>
            </a:r>
          </a:p>
        </p:txBody>
      </p:sp>
    </p:spTree>
    <p:extLst>
      <p:ext uri="{BB962C8B-B14F-4D97-AF65-F5344CB8AC3E}">
        <p14:creationId xmlns:p14="http://schemas.microsoft.com/office/powerpoint/2010/main" val="4243048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C:\Users\Douwe\AppData\Local\Microsoft\Windows\INetCache\Content.Word\2015CORE.JPG">
            <a:extLst>
              <a:ext uri="{FF2B5EF4-FFF2-40B4-BE49-F238E27FC236}">
                <a16:creationId xmlns:a16="http://schemas.microsoft.com/office/drawing/2014/main" id="{1E3EDD4A-D301-4AC2-8512-60A1A3E3BF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6" r="20695" b="1915"/>
          <a:stretch/>
        </p:blipFill>
        <p:spPr bwMode="auto">
          <a:xfrm>
            <a:off x="5946413" y="767312"/>
            <a:ext cx="5823497" cy="6012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 descr="C:\Users\Douwe\AppData\Local\Microsoft\Windows\INetCache\Content.Word\1973CORE.JPG">
            <a:extLst>
              <a:ext uri="{FF2B5EF4-FFF2-40B4-BE49-F238E27FC236}">
                <a16:creationId xmlns:a16="http://schemas.microsoft.com/office/drawing/2014/main" id="{06FFB764-69B3-4C51-B21A-918AA56441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3" r="15789"/>
          <a:stretch/>
        </p:blipFill>
        <p:spPr bwMode="auto">
          <a:xfrm>
            <a:off x="0" y="845754"/>
            <a:ext cx="6171609" cy="60122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70E29202-B989-46C9-A3B0-B1E4CA96F552}"/>
              </a:ext>
            </a:extLst>
          </p:cNvPr>
          <p:cNvSpPr txBox="1">
            <a:spLocks/>
          </p:cNvSpPr>
          <p:nvPr/>
        </p:nvSpPr>
        <p:spPr>
          <a:xfrm>
            <a:off x="302150" y="134853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F20C5D0-9F9F-49F5-BDF5-2D2069E677BC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11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39FE13C7-7927-43CC-8E40-2FA5957AB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61" y="1907436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Akzidenz-Grotesk BQ Light" pitchFamily="50" charset="0"/>
              </a:rPr>
              <a:t>1973</a:t>
            </a: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D5D38A1-868E-4570-AF9C-EC32980E7D36}"/>
              </a:ext>
            </a:extLst>
          </p:cNvPr>
          <p:cNvSpPr txBox="1">
            <a:spLocks/>
          </p:cNvSpPr>
          <p:nvPr/>
        </p:nvSpPr>
        <p:spPr>
          <a:xfrm>
            <a:off x="6251021" y="1939930"/>
            <a:ext cx="94607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2015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28210919-7E38-48A4-83A2-A4586A9BC13F}"/>
              </a:ext>
            </a:extLst>
          </p:cNvPr>
          <p:cNvSpPr txBox="1">
            <a:spLocks/>
          </p:cNvSpPr>
          <p:nvPr/>
        </p:nvSpPr>
        <p:spPr>
          <a:xfrm>
            <a:off x="860761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Deforestation</a:t>
            </a:r>
          </a:p>
        </p:txBody>
      </p:sp>
    </p:spTree>
    <p:extLst>
      <p:ext uri="{BB962C8B-B14F-4D97-AF65-F5344CB8AC3E}">
        <p14:creationId xmlns:p14="http://schemas.microsoft.com/office/powerpoint/2010/main" val="976152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92BABD68-A811-4873-B20F-984980754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6" r="17787"/>
          <a:stretch/>
        </p:blipFill>
        <p:spPr>
          <a:xfrm>
            <a:off x="6089015" y="838200"/>
            <a:ext cx="5969635" cy="6019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794C530-DC85-43A4-8D0A-DFA6109E3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r="17706"/>
          <a:stretch/>
        </p:blipFill>
        <p:spPr>
          <a:xfrm>
            <a:off x="68888" y="838200"/>
            <a:ext cx="5894388" cy="6019800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70E29202-B989-46C9-A3B0-B1E4CA96F552}"/>
              </a:ext>
            </a:extLst>
          </p:cNvPr>
          <p:cNvSpPr txBox="1">
            <a:spLocks/>
          </p:cNvSpPr>
          <p:nvPr/>
        </p:nvSpPr>
        <p:spPr>
          <a:xfrm>
            <a:off x="302150" y="134853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F20C5D0-9F9F-49F5-BDF5-2D2069E677BC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12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39FE13C7-7927-43CC-8E40-2FA5957AB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61" y="1907436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Akzidenz-Grotesk BQ Light" pitchFamily="50" charset="0"/>
              </a:rPr>
              <a:t>1973</a:t>
            </a: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D5D38A1-868E-4570-AF9C-EC32980E7D36}"/>
              </a:ext>
            </a:extLst>
          </p:cNvPr>
          <p:cNvSpPr txBox="1">
            <a:spLocks/>
          </p:cNvSpPr>
          <p:nvPr/>
        </p:nvSpPr>
        <p:spPr>
          <a:xfrm>
            <a:off x="5963276" y="2940543"/>
            <a:ext cx="94607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2015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4CF53B3-E9F3-4380-8C2B-58A83CECF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104" y="1348532"/>
            <a:ext cx="2115875" cy="1485126"/>
          </a:xfrm>
          <a:prstGeom prst="rect">
            <a:avLst/>
          </a:prstGeom>
        </p:spPr>
      </p:pic>
      <p:sp>
        <p:nvSpPr>
          <p:cNvPr id="10" name="Ondertitel 2">
            <a:extLst>
              <a:ext uri="{FF2B5EF4-FFF2-40B4-BE49-F238E27FC236}">
                <a16:creationId xmlns:a16="http://schemas.microsoft.com/office/drawing/2014/main" id="{28210919-7E38-48A4-83A2-A4586A9BC13F}"/>
              </a:ext>
            </a:extLst>
          </p:cNvPr>
          <p:cNvSpPr txBox="1">
            <a:spLocks/>
          </p:cNvSpPr>
          <p:nvPr/>
        </p:nvSpPr>
        <p:spPr>
          <a:xfrm>
            <a:off x="860761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Fragmentation</a:t>
            </a:r>
          </a:p>
        </p:txBody>
      </p:sp>
    </p:spTree>
    <p:extLst>
      <p:ext uri="{BB962C8B-B14F-4D97-AF65-F5344CB8AC3E}">
        <p14:creationId xmlns:p14="http://schemas.microsoft.com/office/powerpoint/2010/main" val="229601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EB4C197F-6F84-419D-8E6C-D7D86A71BB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r="19393"/>
          <a:stretch/>
        </p:blipFill>
        <p:spPr>
          <a:xfrm>
            <a:off x="6101298" y="838200"/>
            <a:ext cx="5792273" cy="60198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335E0C1-4AE2-4D46-8ED1-55C61AD53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8" r="15431"/>
          <a:stretch/>
        </p:blipFill>
        <p:spPr>
          <a:xfrm>
            <a:off x="50114" y="838200"/>
            <a:ext cx="6164753" cy="6019800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70E29202-B989-46C9-A3B0-B1E4CA96F552}"/>
              </a:ext>
            </a:extLst>
          </p:cNvPr>
          <p:cNvSpPr txBox="1">
            <a:spLocks/>
          </p:cNvSpPr>
          <p:nvPr/>
        </p:nvSpPr>
        <p:spPr>
          <a:xfrm>
            <a:off x="302150" y="134853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F20C5D0-9F9F-49F5-BDF5-2D2069E677BC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13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39FE13C7-7927-43CC-8E40-2FA5957AB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61" y="1907436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Akzidenz-Grotesk BQ Light" pitchFamily="50" charset="0"/>
              </a:rPr>
              <a:t>2020</a:t>
            </a:r>
          </a:p>
        </p:txBody>
      </p:sp>
      <p:sp>
        <p:nvSpPr>
          <p:cNvPr id="19" name="Ondertitel 2">
            <a:extLst>
              <a:ext uri="{FF2B5EF4-FFF2-40B4-BE49-F238E27FC236}">
                <a16:creationId xmlns:a16="http://schemas.microsoft.com/office/drawing/2014/main" id="{B0F3B1D4-1396-496A-AF58-F82C7C7E21A7}"/>
              </a:ext>
            </a:extLst>
          </p:cNvPr>
          <p:cNvSpPr txBox="1">
            <a:spLocks/>
          </p:cNvSpPr>
          <p:nvPr/>
        </p:nvSpPr>
        <p:spPr>
          <a:xfrm>
            <a:off x="860761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Conservation</a:t>
            </a:r>
          </a:p>
        </p:txBody>
      </p:sp>
      <p:sp>
        <p:nvSpPr>
          <p:cNvPr id="12" name="Ondertitel 2">
            <a:extLst>
              <a:ext uri="{FF2B5EF4-FFF2-40B4-BE49-F238E27FC236}">
                <a16:creationId xmlns:a16="http://schemas.microsoft.com/office/drawing/2014/main" id="{5466AE8A-ED63-4BEF-872E-381DE4C8564E}"/>
              </a:ext>
            </a:extLst>
          </p:cNvPr>
          <p:cNvSpPr txBox="1">
            <a:spLocks/>
          </p:cNvSpPr>
          <p:nvPr/>
        </p:nvSpPr>
        <p:spPr>
          <a:xfrm>
            <a:off x="6788014" y="1907436"/>
            <a:ext cx="94607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2019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71CEB60B-F3C8-4B2D-BBB7-195E2CAE6EE9}"/>
              </a:ext>
            </a:extLst>
          </p:cNvPr>
          <p:cNvSpPr txBox="1">
            <a:spLocks/>
          </p:cNvSpPr>
          <p:nvPr/>
        </p:nvSpPr>
        <p:spPr>
          <a:xfrm>
            <a:off x="6788014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87737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C:\Users\Douwe\AppData\Local\Microsoft\Windows\INetCache\Content.Word\airquality.jpg">
            <a:extLst>
              <a:ext uri="{FF2B5EF4-FFF2-40B4-BE49-F238E27FC236}">
                <a16:creationId xmlns:a16="http://schemas.microsoft.com/office/drawing/2014/main" id="{85B7AC10-0B36-4259-9823-80336DC33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4" r="17881"/>
          <a:stretch/>
        </p:blipFill>
        <p:spPr bwMode="auto">
          <a:xfrm>
            <a:off x="5946153" y="838200"/>
            <a:ext cx="6102561" cy="6026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 descr="C:\Users\Douwe\AppData\Local\Microsoft\Windows\INetCache\Content.Word\GHGflux.jpg">
            <a:extLst>
              <a:ext uri="{FF2B5EF4-FFF2-40B4-BE49-F238E27FC236}">
                <a16:creationId xmlns:a16="http://schemas.microsoft.com/office/drawing/2014/main" id="{13019C9D-6B28-450C-8EF9-C91B23131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r="19022"/>
          <a:stretch/>
        </p:blipFill>
        <p:spPr bwMode="auto">
          <a:xfrm>
            <a:off x="0" y="885042"/>
            <a:ext cx="5930900" cy="59729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70E29202-B989-46C9-A3B0-B1E4CA96F552}"/>
              </a:ext>
            </a:extLst>
          </p:cNvPr>
          <p:cNvSpPr txBox="1">
            <a:spLocks/>
          </p:cNvSpPr>
          <p:nvPr/>
        </p:nvSpPr>
        <p:spPr>
          <a:xfrm>
            <a:off x="302150" y="134853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F20C5D0-9F9F-49F5-BDF5-2D2069E677BC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14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39FE13C7-7927-43CC-8E40-2FA5957AB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61" y="1907436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Akzidenz-Grotesk BQ Light" pitchFamily="50" charset="0"/>
              </a:rPr>
              <a:t>2021</a:t>
            </a: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D5D38A1-868E-4570-AF9C-EC32980E7D36}"/>
              </a:ext>
            </a:extLst>
          </p:cNvPr>
          <p:cNvSpPr txBox="1">
            <a:spLocks/>
          </p:cNvSpPr>
          <p:nvPr/>
        </p:nvSpPr>
        <p:spPr>
          <a:xfrm>
            <a:off x="6788014" y="1907436"/>
            <a:ext cx="94607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2019</a:t>
            </a:r>
          </a:p>
        </p:txBody>
      </p:sp>
      <p:sp>
        <p:nvSpPr>
          <p:cNvPr id="19" name="Ondertitel 2">
            <a:extLst>
              <a:ext uri="{FF2B5EF4-FFF2-40B4-BE49-F238E27FC236}">
                <a16:creationId xmlns:a16="http://schemas.microsoft.com/office/drawing/2014/main" id="{B0F3B1D4-1396-496A-AF58-F82C7C7E21A7}"/>
              </a:ext>
            </a:extLst>
          </p:cNvPr>
          <p:cNvSpPr txBox="1">
            <a:spLocks/>
          </p:cNvSpPr>
          <p:nvPr/>
        </p:nvSpPr>
        <p:spPr>
          <a:xfrm>
            <a:off x="860761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GHG</a:t>
            </a:r>
          </a:p>
        </p:txBody>
      </p:sp>
      <p:sp>
        <p:nvSpPr>
          <p:cNvPr id="22" name="Ondertitel 2">
            <a:extLst>
              <a:ext uri="{FF2B5EF4-FFF2-40B4-BE49-F238E27FC236}">
                <a16:creationId xmlns:a16="http://schemas.microsoft.com/office/drawing/2014/main" id="{61648317-D158-4DD1-A567-C1B5771A7841}"/>
              </a:ext>
            </a:extLst>
          </p:cNvPr>
          <p:cNvSpPr txBox="1">
            <a:spLocks/>
          </p:cNvSpPr>
          <p:nvPr/>
        </p:nvSpPr>
        <p:spPr>
          <a:xfrm>
            <a:off x="6788014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Wildfire haze</a:t>
            </a:r>
          </a:p>
        </p:txBody>
      </p:sp>
    </p:spTree>
    <p:extLst>
      <p:ext uri="{BB962C8B-B14F-4D97-AF65-F5344CB8AC3E}">
        <p14:creationId xmlns:p14="http://schemas.microsoft.com/office/powerpoint/2010/main" val="2810631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15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pic>
        <p:nvPicPr>
          <p:cNvPr id="4" name="Afbeelding 3" descr="C:\Users\Douwe\AppData\Local\Microsoft\Windows\INetCache\Content.Word\table.jpg">
            <a:extLst>
              <a:ext uri="{FF2B5EF4-FFF2-40B4-BE49-F238E27FC236}">
                <a16:creationId xmlns:a16="http://schemas.microsoft.com/office/drawing/2014/main" id="{2E6E821C-4B93-41DF-8871-3140537A3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" y="1009664"/>
            <a:ext cx="10343198" cy="5527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655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C:\Users\Douwe\AppData\Local\Microsoft\Windows\INetCache\Content.Word\avgtemp.jpg">
            <a:extLst>
              <a:ext uri="{FF2B5EF4-FFF2-40B4-BE49-F238E27FC236}">
                <a16:creationId xmlns:a16="http://schemas.microsoft.com/office/drawing/2014/main" id="{555B5EFD-5CFB-417B-9F1F-65795D9D3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8" t="-14" r="12602" b="-14"/>
          <a:stretch/>
        </p:blipFill>
        <p:spPr bwMode="auto">
          <a:xfrm>
            <a:off x="0" y="848250"/>
            <a:ext cx="6602194" cy="6012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70E29202-B989-46C9-A3B0-B1E4CA96F552}"/>
              </a:ext>
            </a:extLst>
          </p:cNvPr>
          <p:cNvSpPr txBox="1">
            <a:spLocks/>
          </p:cNvSpPr>
          <p:nvPr/>
        </p:nvSpPr>
        <p:spPr>
          <a:xfrm>
            <a:off x="302150" y="134853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pic>
        <p:nvPicPr>
          <p:cNvPr id="13" name="Afbeelding 12" descr="C:\Users\Douwe\AppData\Local\Microsoft\Windows\INetCache\Content.Word\avgrainfall.jpg">
            <a:extLst>
              <a:ext uri="{FF2B5EF4-FFF2-40B4-BE49-F238E27FC236}">
                <a16:creationId xmlns:a16="http://schemas.microsoft.com/office/drawing/2014/main" id="{13D2D1DD-E3BD-4B88-A364-29B65F6B5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3" r="15792"/>
          <a:stretch/>
        </p:blipFill>
        <p:spPr bwMode="auto">
          <a:xfrm>
            <a:off x="5990165" y="848250"/>
            <a:ext cx="6201835" cy="5995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FF20C5D0-9F9F-49F5-BDF5-2D2069E677BC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16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39FE13C7-7927-43CC-8E40-2FA5957AB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61" y="2086568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latin typeface="Akzidenz-Grotesk BQ Light" pitchFamily="50" charset="0"/>
              </a:rPr>
              <a:t>2021</a:t>
            </a: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D5D38A1-868E-4570-AF9C-EC32980E7D36}"/>
              </a:ext>
            </a:extLst>
          </p:cNvPr>
          <p:cNvSpPr txBox="1">
            <a:spLocks/>
          </p:cNvSpPr>
          <p:nvPr/>
        </p:nvSpPr>
        <p:spPr>
          <a:xfrm>
            <a:off x="6808370" y="2069528"/>
            <a:ext cx="94607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2021</a:t>
            </a:r>
          </a:p>
        </p:txBody>
      </p:sp>
      <p:sp>
        <p:nvSpPr>
          <p:cNvPr id="19" name="Ondertitel 2">
            <a:extLst>
              <a:ext uri="{FF2B5EF4-FFF2-40B4-BE49-F238E27FC236}">
                <a16:creationId xmlns:a16="http://schemas.microsoft.com/office/drawing/2014/main" id="{B0F3B1D4-1396-496A-AF58-F82C7C7E21A7}"/>
              </a:ext>
            </a:extLst>
          </p:cNvPr>
          <p:cNvSpPr txBox="1">
            <a:spLocks/>
          </p:cNvSpPr>
          <p:nvPr/>
        </p:nvSpPr>
        <p:spPr>
          <a:xfrm>
            <a:off x="860761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Mean maximum temperature</a:t>
            </a:r>
          </a:p>
        </p:txBody>
      </p:sp>
      <p:sp>
        <p:nvSpPr>
          <p:cNvPr id="22" name="Ondertitel 2">
            <a:extLst>
              <a:ext uri="{FF2B5EF4-FFF2-40B4-BE49-F238E27FC236}">
                <a16:creationId xmlns:a16="http://schemas.microsoft.com/office/drawing/2014/main" id="{61648317-D158-4DD1-A567-C1B5771A7841}"/>
              </a:ext>
            </a:extLst>
          </p:cNvPr>
          <p:cNvSpPr txBox="1">
            <a:spLocks/>
          </p:cNvSpPr>
          <p:nvPr/>
        </p:nvSpPr>
        <p:spPr>
          <a:xfrm>
            <a:off x="6788014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Monthly precipitation </a:t>
            </a:r>
          </a:p>
        </p:txBody>
      </p:sp>
    </p:spTree>
    <p:extLst>
      <p:ext uri="{BB962C8B-B14F-4D97-AF65-F5344CB8AC3E}">
        <p14:creationId xmlns:p14="http://schemas.microsoft.com/office/powerpoint/2010/main" val="2516190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Literature review conclusions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17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04ED502-CF88-455E-94DE-0451FFC1C194}"/>
              </a:ext>
            </a:extLst>
          </p:cNvPr>
          <p:cNvSpPr/>
          <p:nvPr/>
        </p:nvSpPr>
        <p:spPr>
          <a:xfrm>
            <a:off x="3657601" y="2412911"/>
            <a:ext cx="5943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kzidenz-Grotesk BQ Light" pitchFamily="50" charset="0"/>
              </a:rPr>
              <a:t>Soil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- Soil erosion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- Reduced natural fertility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- Artificial fertilizer overshoot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  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10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Literature review conclusions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18</a:t>
            </a:r>
            <a:r>
              <a:rPr lang="en-US" sz="1800" dirty="0">
                <a:latin typeface="Akzidenz-Grotesk BQ Light" pitchFamily="50" charset="0"/>
              </a:rPr>
              <a:t>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04ED502-CF88-455E-94DE-0451FFC1C194}"/>
              </a:ext>
            </a:extLst>
          </p:cNvPr>
          <p:cNvSpPr/>
          <p:nvPr/>
        </p:nvSpPr>
        <p:spPr>
          <a:xfrm>
            <a:off x="3657601" y="2412911"/>
            <a:ext cx="594359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kzidenz-Grotesk BQ Light" pitchFamily="50" charset="0"/>
              </a:rPr>
              <a:t>Air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- Increase in microclimate air temperature</a:t>
            </a:r>
            <a:endParaRPr lang="en-US" sz="16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- Carbon emissions </a:t>
            </a:r>
          </a:p>
          <a:p>
            <a:r>
              <a:rPr lang="en-US" sz="1400" dirty="0">
                <a:solidFill>
                  <a:srgbClr val="FF0000"/>
                </a:solidFill>
                <a:latin typeface="Akzidenz-Grotesk BQ Light" pitchFamily="50" charset="0"/>
              </a:rPr>
              <a:t>(forest 702</a:t>
            </a:r>
            <a:r>
              <a:rPr lang="en-GB" sz="1400" dirty="0">
                <a:solidFill>
                  <a:srgbClr val="FF0000"/>
                </a:solidFill>
                <a:latin typeface="Akzidenz-Grotesk BQ Light" pitchFamily="50" charset="0"/>
              </a:rPr>
              <a:t>±183 MgCO</a:t>
            </a:r>
            <a:r>
              <a:rPr lang="en-GB" sz="1400" baseline="-25000" dirty="0">
                <a:solidFill>
                  <a:srgbClr val="FF0000"/>
                </a:solidFill>
                <a:latin typeface="Akzidenz-Grotesk BQ Light" pitchFamily="50" charset="0"/>
              </a:rPr>
              <a:t>2</a:t>
            </a:r>
            <a:r>
              <a:rPr lang="en-GB" sz="1400" dirty="0">
                <a:solidFill>
                  <a:srgbClr val="FF0000"/>
                </a:solidFill>
                <a:latin typeface="Akzidenz-Grotesk BQ Light" pitchFamily="50" charset="0"/>
              </a:rPr>
              <a:t> ha</a:t>
            </a:r>
            <a:r>
              <a:rPr lang="en-GB" sz="1400" baseline="30000" dirty="0">
                <a:solidFill>
                  <a:srgbClr val="FF0000"/>
                </a:solidFill>
                <a:latin typeface="Akzidenz-Grotesk BQ Light" pitchFamily="50" charset="0"/>
              </a:rPr>
              <a:t>-1</a:t>
            </a:r>
            <a:r>
              <a:rPr lang="en-US" sz="1400" dirty="0">
                <a:solidFill>
                  <a:srgbClr val="FF0000"/>
                </a:solidFill>
                <a:latin typeface="Akzidenz-Grotesk BQ Light" pitchFamily="50" charset="0"/>
              </a:rPr>
              <a:t>, peat 3452</a:t>
            </a:r>
            <a:r>
              <a:rPr lang="en-GB" sz="1400" dirty="0">
                <a:solidFill>
                  <a:srgbClr val="FF0000"/>
                </a:solidFill>
                <a:latin typeface="Akzidenz-Grotesk BQ Light" pitchFamily="50" charset="0"/>
              </a:rPr>
              <a:t>±1294 MgCO</a:t>
            </a:r>
            <a:r>
              <a:rPr lang="en-GB" sz="1400" baseline="-25000" dirty="0">
                <a:solidFill>
                  <a:srgbClr val="FF0000"/>
                </a:solidFill>
                <a:latin typeface="Akzidenz-Grotesk BQ Light" pitchFamily="50" charset="0"/>
              </a:rPr>
              <a:t>2</a:t>
            </a:r>
            <a:r>
              <a:rPr lang="en-GB" sz="1400" dirty="0">
                <a:solidFill>
                  <a:srgbClr val="FF0000"/>
                </a:solidFill>
                <a:latin typeface="Akzidenz-Grotesk BQ Light" pitchFamily="50" charset="0"/>
              </a:rPr>
              <a:t> ha</a:t>
            </a:r>
            <a:r>
              <a:rPr lang="en-GB" sz="1400" baseline="30000" dirty="0">
                <a:solidFill>
                  <a:srgbClr val="FF0000"/>
                </a:solidFill>
                <a:latin typeface="Akzidenz-Grotesk BQ Light" pitchFamily="50" charset="0"/>
              </a:rPr>
              <a:t>-1</a:t>
            </a:r>
            <a:r>
              <a:rPr lang="en-GB" sz="1400" dirty="0">
                <a:solidFill>
                  <a:srgbClr val="FF0000"/>
                </a:solidFill>
                <a:latin typeface="Akzidenz-Grotesk BQ Light" pitchFamily="50" charset="0"/>
              </a:rPr>
              <a:t>)</a:t>
            </a:r>
            <a:endParaRPr lang="en-US" sz="1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85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Literature review conclusions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19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04ED502-CF88-455E-94DE-0451FFC1C194}"/>
              </a:ext>
            </a:extLst>
          </p:cNvPr>
          <p:cNvSpPr/>
          <p:nvPr/>
        </p:nvSpPr>
        <p:spPr>
          <a:xfrm>
            <a:off x="3657601" y="2412911"/>
            <a:ext cx="59435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kzidenz-Grotesk BQ Light" pitchFamily="50" charset="0"/>
              </a:rPr>
              <a:t>Water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Reduced storage capacity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Lower overall water quality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Oil palm will die in waterlogged conditions 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  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55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6490523" y="4664372"/>
            <a:ext cx="10365850" cy="103710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kzidenz-Grotesk BQ Light" pitchFamily="50" charset="0"/>
              </a:rPr>
              <a:t>Smallholders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607C4AC-C8C9-412B-89B6-371DD00915A5}"/>
              </a:ext>
            </a:extLst>
          </p:cNvPr>
          <p:cNvSpPr txBox="1">
            <a:spLocks/>
          </p:cNvSpPr>
          <p:nvPr/>
        </p:nvSpPr>
        <p:spPr>
          <a:xfrm rot="5400000">
            <a:off x="10479839" y="5739168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 </a:t>
            </a:r>
            <a:r>
              <a:rPr lang="en-US" sz="1800" dirty="0">
                <a:latin typeface="Akzidenz-Grotesk BQ Light" pitchFamily="50" charset="0"/>
              </a:rPr>
              <a:t> 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F91C5CCB-1ECA-480D-A007-CB2637F99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8635" y="3922612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Akzidenz-Grotesk BQ Light" pitchFamily="50" charset="0"/>
              </a:rPr>
              <a:t>1km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91D4C03-C121-408F-B579-33FAFED1302E}"/>
              </a:ext>
            </a:extLst>
          </p:cNvPr>
          <p:cNvCxnSpPr/>
          <p:nvPr/>
        </p:nvCxnSpPr>
        <p:spPr>
          <a:xfrm>
            <a:off x="6662738" y="4263763"/>
            <a:ext cx="2905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kstvak 2">
            <a:extLst>
              <a:ext uri="{FF2B5EF4-FFF2-40B4-BE49-F238E27FC236}">
                <a16:creationId xmlns:a16="http://schemas.microsoft.com/office/drawing/2014/main" id="{C25696CF-A7F9-4617-9A9F-5D5D2847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" y="6438900"/>
            <a:ext cx="55333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 dirty="0">
                <a:solidFill>
                  <a:srgbClr val="FFFFFF"/>
                </a:solidFill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ESA Copernicus II above Eastern Kalimantan palm oil expansion (2019)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ow oil palm production can benefit people and planet | Unilever">
            <a:extLst>
              <a:ext uri="{FF2B5EF4-FFF2-40B4-BE49-F238E27FC236}">
                <a16:creationId xmlns:a16="http://schemas.microsoft.com/office/drawing/2014/main" id="{1F4FFA65-D8B9-4833-BC5E-73003E6BC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/>
          <a:stretch/>
        </p:blipFill>
        <p:spPr bwMode="auto">
          <a:xfrm>
            <a:off x="-1" y="0"/>
            <a:ext cx="108748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2">
            <a:extLst>
              <a:ext uri="{FF2B5EF4-FFF2-40B4-BE49-F238E27FC236}">
                <a16:creationId xmlns:a16="http://schemas.microsoft.com/office/drawing/2014/main" id="{CE1C7872-7194-4F48-BAC8-18D98D30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7343" y="6543506"/>
            <a:ext cx="1433195" cy="3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solidFill>
                  <a:schemeClr val="bg1"/>
                </a:solidFill>
                <a:latin typeface="Akzidenz-Grotesk BQ Light" pitchFamily="50" charset="0"/>
              </a:rPr>
              <a:t>© Unilever</a:t>
            </a:r>
            <a:endParaRPr lang="en-GB" sz="1200" i="1" dirty="0">
              <a:solidFill>
                <a:schemeClr val="bg1"/>
              </a:solidFill>
              <a:effectLst/>
              <a:latin typeface="Akzidenz-Grotesk BQ Ligh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75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6490523" y="4664372"/>
            <a:ext cx="10365850" cy="103710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kzidenz-Grotesk BQ Light" pitchFamily="50" charset="0"/>
              </a:rPr>
              <a:t>Biodiversity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607C4AC-C8C9-412B-89B6-371DD00915A5}"/>
              </a:ext>
            </a:extLst>
          </p:cNvPr>
          <p:cNvSpPr txBox="1">
            <a:spLocks/>
          </p:cNvSpPr>
          <p:nvPr/>
        </p:nvSpPr>
        <p:spPr>
          <a:xfrm rot="5400000">
            <a:off x="10479839" y="5739168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20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F91C5CCB-1ECA-480D-A007-CB2637F99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8635" y="3922612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Akzidenz-Grotesk BQ Light" pitchFamily="50" charset="0"/>
              </a:rPr>
              <a:t>1km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91D4C03-C121-408F-B579-33FAFED1302E}"/>
              </a:ext>
            </a:extLst>
          </p:cNvPr>
          <p:cNvCxnSpPr/>
          <p:nvPr/>
        </p:nvCxnSpPr>
        <p:spPr>
          <a:xfrm>
            <a:off x="6662738" y="4263763"/>
            <a:ext cx="2905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kstvak 2">
            <a:extLst>
              <a:ext uri="{FF2B5EF4-FFF2-40B4-BE49-F238E27FC236}">
                <a16:creationId xmlns:a16="http://schemas.microsoft.com/office/drawing/2014/main" id="{C25696CF-A7F9-4617-9A9F-5D5D2847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" y="6438900"/>
            <a:ext cx="55333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 dirty="0">
                <a:solidFill>
                  <a:srgbClr val="FFFFFF"/>
                </a:solidFill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ESA Copernicus II above Eastern Kalimantan palm oil expansion (2019)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kstvak 2">
            <a:extLst>
              <a:ext uri="{FF2B5EF4-FFF2-40B4-BE49-F238E27FC236}">
                <a16:creationId xmlns:a16="http://schemas.microsoft.com/office/drawing/2014/main" id="{CE1C7872-7194-4F48-BAC8-18D98D30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7343" y="6543506"/>
            <a:ext cx="1433195" cy="3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solidFill>
                  <a:schemeClr val="bg1"/>
                </a:solidFill>
                <a:latin typeface="Akzidenz-Grotesk BQ Light" pitchFamily="50" charset="0"/>
              </a:rPr>
              <a:t>© Unilever</a:t>
            </a:r>
            <a:endParaRPr lang="en-GB" sz="1200" i="1" dirty="0">
              <a:solidFill>
                <a:schemeClr val="bg1"/>
              </a:solidFill>
              <a:effectLst/>
              <a:latin typeface="Akzidenz-Grotesk BQ Ligh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fbeelding 11" descr="The Orangutan Project – Rewards4earth.org">
            <a:extLst>
              <a:ext uri="{FF2B5EF4-FFF2-40B4-BE49-F238E27FC236}">
                <a16:creationId xmlns:a16="http://schemas.microsoft.com/office/drawing/2014/main" id="{03EA53BF-449A-4BCF-8DDA-00E1E7928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7"/>
          <a:stretch/>
        </p:blipFill>
        <p:spPr bwMode="auto">
          <a:xfrm>
            <a:off x="-50264" y="-1"/>
            <a:ext cx="11154894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476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98A98BEA-6923-4825-9164-860AFBDBAC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5" r="16151"/>
          <a:stretch/>
        </p:blipFill>
        <p:spPr>
          <a:xfrm>
            <a:off x="3440430" y="928580"/>
            <a:ext cx="6027230" cy="592942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Ecoregions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21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</p:spTree>
    <p:extLst>
      <p:ext uri="{BB962C8B-B14F-4D97-AF65-F5344CB8AC3E}">
        <p14:creationId xmlns:p14="http://schemas.microsoft.com/office/powerpoint/2010/main" val="157630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E33B4B45-6A3D-4D7A-BA68-E85FF9DF3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r="19581"/>
          <a:stretch/>
        </p:blipFill>
        <p:spPr>
          <a:xfrm>
            <a:off x="5904738" y="769369"/>
            <a:ext cx="5829300" cy="6088631"/>
          </a:xfrm>
          <a:prstGeom prst="rect">
            <a:avLst/>
          </a:prstGeom>
        </p:spPr>
      </p:pic>
      <p:sp>
        <p:nvSpPr>
          <p:cNvPr id="10" name="Ondertitel 2">
            <a:extLst>
              <a:ext uri="{FF2B5EF4-FFF2-40B4-BE49-F238E27FC236}">
                <a16:creationId xmlns:a16="http://schemas.microsoft.com/office/drawing/2014/main" id="{B9EFD85D-9B85-4BCD-B1FD-7858E06AAB81}"/>
              </a:ext>
            </a:extLst>
          </p:cNvPr>
          <p:cNvSpPr txBox="1">
            <a:spLocks/>
          </p:cNvSpPr>
          <p:nvPr/>
        </p:nvSpPr>
        <p:spPr>
          <a:xfrm>
            <a:off x="6363355" y="1537499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Expected expansion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A9148DBF-5684-4B32-B5BD-8892403918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3" r="16493"/>
          <a:stretch/>
        </p:blipFill>
        <p:spPr>
          <a:xfrm>
            <a:off x="137160" y="838200"/>
            <a:ext cx="6094181" cy="6019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Oil palm threat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22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21" name="Ondertitel 2">
            <a:extLst>
              <a:ext uri="{FF2B5EF4-FFF2-40B4-BE49-F238E27FC236}">
                <a16:creationId xmlns:a16="http://schemas.microsoft.com/office/drawing/2014/main" id="{9B441A8B-7D13-4ECD-B98C-29B4695F4729}"/>
              </a:ext>
            </a:extLst>
          </p:cNvPr>
          <p:cNvSpPr txBox="1">
            <a:spLocks/>
          </p:cNvSpPr>
          <p:nvPr/>
        </p:nvSpPr>
        <p:spPr>
          <a:xfrm>
            <a:off x="827355" y="1907436"/>
            <a:ext cx="94607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2019</a:t>
            </a:r>
          </a:p>
        </p:txBody>
      </p:sp>
      <p:sp>
        <p:nvSpPr>
          <p:cNvPr id="22" name="Ondertitel 2">
            <a:extLst>
              <a:ext uri="{FF2B5EF4-FFF2-40B4-BE49-F238E27FC236}">
                <a16:creationId xmlns:a16="http://schemas.microsoft.com/office/drawing/2014/main" id="{9A6AAB6F-A386-403C-AA0C-F8E8ECE87BC5}"/>
              </a:ext>
            </a:extLst>
          </p:cNvPr>
          <p:cNvSpPr txBox="1">
            <a:spLocks/>
          </p:cNvSpPr>
          <p:nvPr/>
        </p:nvSpPr>
        <p:spPr>
          <a:xfrm>
            <a:off x="827355" y="1531574"/>
            <a:ext cx="2241686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Palm oil concessions</a:t>
            </a:r>
          </a:p>
        </p:txBody>
      </p:sp>
    </p:spTree>
    <p:extLst>
      <p:ext uri="{BB962C8B-B14F-4D97-AF65-F5344CB8AC3E}">
        <p14:creationId xmlns:p14="http://schemas.microsoft.com/office/powerpoint/2010/main" val="367158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ECC6C8-2A1A-490F-AF37-CCEC4485F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r="21035"/>
          <a:stretch/>
        </p:blipFill>
        <p:spPr>
          <a:xfrm>
            <a:off x="3449020" y="848412"/>
            <a:ext cx="5611985" cy="60095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70E29202-B989-46C9-A3B0-B1E4CA96F552}"/>
              </a:ext>
            </a:extLst>
          </p:cNvPr>
          <p:cNvSpPr txBox="1">
            <a:spLocks/>
          </p:cNvSpPr>
          <p:nvPr/>
        </p:nvSpPr>
        <p:spPr>
          <a:xfrm>
            <a:off x="302150" y="134853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F20C5D0-9F9F-49F5-BDF5-2D2069E677BC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23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D5D38A1-868E-4570-AF9C-EC32980E7D36}"/>
              </a:ext>
            </a:extLst>
          </p:cNvPr>
          <p:cNvSpPr txBox="1">
            <a:spLocks/>
          </p:cNvSpPr>
          <p:nvPr/>
        </p:nvSpPr>
        <p:spPr>
          <a:xfrm>
            <a:off x="6788014" y="1907436"/>
            <a:ext cx="94607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sp>
        <p:nvSpPr>
          <p:cNvPr id="19" name="Ondertitel 2">
            <a:extLst>
              <a:ext uri="{FF2B5EF4-FFF2-40B4-BE49-F238E27FC236}">
                <a16:creationId xmlns:a16="http://schemas.microsoft.com/office/drawing/2014/main" id="{B0F3B1D4-1396-496A-AF58-F82C7C7E21A7}"/>
              </a:ext>
            </a:extLst>
          </p:cNvPr>
          <p:cNvSpPr txBox="1">
            <a:spLocks/>
          </p:cNvSpPr>
          <p:nvPr/>
        </p:nvSpPr>
        <p:spPr>
          <a:xfrm>
            <a:off x="860761" y="15315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dirty="0">
              <a:latin typeface="Akzidenz-Grotesk BQ Light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9708124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Synthesis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8452370F-CB3A-45DD-8BE8-D70E8A0CE662}"/>
              </a:ext>
            </a:extLst>
          </p:cNvPr>
          <p:cNvSpPr txBox="1">
            <a:spLocks/>
          </p:cNvSpPr>
          <p:nvPr/>
        </p:nvSpPr>
        <p:spPr>
          <a:xfrm>
            <a:off x="3907654" y="1612674"/>
            <a:ext cx="1706862" cy="5379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Affected ecoregions</a:t>
            </a:r>
          </a:p>
        </p:txBody>
      </p:sp>
    </p:spTree>
    <p:extLst>
      <p:ext uri="{BB962C8B-B14F-4D97-AF65-F5344CB8AC3E}">
        <p14:creationId xmlns:p14="http://schemas.microsoft.com/office/powerpoint/2010/main" val="3274483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6490523" y="4664372"/>
            <a:ext cx="10365850" cy="103710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kzidenz-Grotesk BQ Light" pitchFamily="50" charset="0"/>
              </a:rPr>
              <a:t>Target species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607C4AC-C8C9-412B-89B6-371DD00915A5}"/>
              </a:ext>
            </a:extLst>
          </p:cNvPr>
          <p:cNvSpPr txBox="1">
            <a:spLocks/>
          </p:cNvSpPr>
          <p:nvPr/>
        </p:nvSpPr>
        <p:spPr>
          <a:xfrm rot="5400000">
            <a:off x="10479839" y="5739168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24</a:t>
            </a:r>
            <a:r>
              <a:rPr lang="en-US" sz="1800" dirty="0">
                <a:latin typeface="Akzidenz-Grotesk BQ Light" pitchFamily="50" charset="0"/>
              </a:rPr>
              <a:t>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F91C5CCB-1ECA-480D-A007-CB2637F99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8635" y="3922612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Akzidenz-Grotesk BQ Light" pitchFamily="50" charset="0"/>
              </a:rPr>
              <a:t>1km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91D4C03-C121-408F-B579-33FAFED1302E}"/>
              </a:ext>
            </a:extLst>
          </p:cNvPr>
          <p:cNvCxnSpPr/>
          <p:nvPr/>
        </p:nvCxnSpPr>
        <p:spPr>
          <a:xfrm>
            <a:off x="6662738" y="4263763"/>
            <a:ext cx="2905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1B2E33-FB89-4D22-8C0E-8EDA4FD42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85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92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kzidenz-Grotesk BQ Light" pitchFamily="50" charset="0"/>
              </a:rPr>
              <a:t>Literature review conclusions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25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04ED502-CF88-455E-94DE-0451FFC1C194}"/>
              </a:ext>
            </a:extLst>
          </p:cNvPr>
          <p:cNvSpPr/>
          <p:nvPr/>
        </p:nvSpPr>
        <p:spPr>
          <a:xfrm>
            <a:off x="868681" y="2721521"/>
            <a:ext cx="59435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kzidenz-Grotesk BQ Light" pitchFamily="50" charset="0"/>
              </a:rPr>
              <a:t>Biodiversity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F0000"/>
                </a:solidFill>
                <a:latin typeface="Akzidenz-Grotesk BQ Light" pitchFamily="50" charset="0"/>
              </a:rPr>
              <a:t>Heterogenity</a:t>
            </a:r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 or ‘spatial complexity’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Species richness declines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  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12E472F-AAEF-4100-BF82-451CAE583C85}"/>
              </a:ext>
            </a:extLst>
          </p:cNvPr>
          <p:cNvPicPr/>
          <p:nvPr/>
        </p:nvPicPr>
        <p:blipFill rotWithShape="1">
          <a:blip r:embed="rId2">
            <a:grayscl/>
          </a:blip>
          <a:srcRect l="2117"/>
          <a:stretch/>
        </p:blipFill>
        <p:spPr bwMode="auto">
          <a:xfrm>
            <a:off x="6262370" y="1921421"/>
            <a:ext cx="5430520" cy="4039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6786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26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77CB167D-F8FD-461B-815A-783680833E5E}"/>
              </a:ext>
            </a:extLst>
          </p:cNvPr>
          <p:cNvSpPr txBox="1">
            <a:spLocks/>
          </p:cNvSpPr>
          <p:nvPr/>
        </p:nvSpPr>
        <p:spPr>
          <a:xfrm>
            <a:off x="1364343" y="2046513"/>
            <a:ext cx="9691008" cy="281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kzidenz-Grotesk BQ Light" pitchFamily="50" charset="0"/>
              </a:rPr>
              <a:t>Design</a:t>
            </a:r>
            <a:endParaRPr lang="en-GB" dirty="0">
              <a:solidFill>
                <a:srgbClr val="FF0000"/>
              </a:solidFill>
              <a:latin typeface="Akzidenz-Grotesk BQ Light" pitchFamily="50" charset="0"/>
            </a:endParaRPr>
          </a:p>
          <a:p>
            <a:endParaRPr lang="en-US" dirty="0">
              <a:solidFill>
                <a:srgbClr val="FF0000"/>
              </a:solidFill>
              <a:latin typeface="Akzidenz-Grotesk BQ Light" pitchFamily="50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909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27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713871-491C-4794-9532-40F48C14E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812" y="1196132"/>
            <a:ext cx="9872462" cy="563850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Site selection</a:t>
            </a:r>
            <a:endParaRPr lang="en-GB" dirty="0"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43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28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9774911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Site selection</a:t>
            </a:r>
            <a:endParaRPr lang="en-GB" dirty="0">
              <a:latin typeface="Akzidenz-Grotesk BQ Light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2FBBDC-55BC-4021-9150-827B390A21C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81" y="1196132"/>
            <a:ext cx="5751195" cy="5173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E003D60-A6FC-440C-9ADA-9256D701F7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61" y="3391465"/>
            <a:ext cx="3089910" cy="31476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F035DD9-21CF-49B9-B40A-A4273D6DBD6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8"/>
          <a:stretch/>
        </p:blipFill>
        <p:spPr bwMode="auto">
          <a:xfrm>
            <a:off x="7145518" y="338493"/>
            <a:ext cx="3004008" cy="32006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8202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65BC180-DFD7-40AA-B12F-AD2ED5F7DFE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3"/>
          <a:stretch/>
        </p:blipFill>
        <p:spPr>
          <a:xfrm>
            <a:off x="2082780" y="1827368"/>
            <a:ext cx="3226564" cy="5175250"/>
          </a:xfrm>
          <a:prstGeom prst="rect">
            <a:avLst/>
          </a:prstGeom>
        </p:spPr>
      </p:pic>
      <p:pic>
        <p:nvPicPr>
          <p:cNvPr id="9" name="Afbeelding 8" descr="C:\Users\Douwe\AppData\Local\Microsoft\Windows\INetCache\Content.Word\intercropping.jpg">
            <a:extLst>
              <a:ext uri="{FF2B5EF4-FFF2-40B4-BE49-F238E27FC236}">
                <a16:creationId xmlns:a16="http://schemas.microsoft.com/office/drawing/2014/main" id="{362F762D-A106-44B8-AC3E-0932AD23D93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28" b="64047"/>
          <a:stretch/>
        </p:blipFill>
        <p:spPr bwMode="auto">
          <a:xfrm>
            <a:off x="9461721" y="5311550"/>
            <a:ext cx="1035324" cy="69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29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Current grid</a:t>
            </a:r>
            <a:endParaRPr lang="en-GB" dirty="0">
              <a:latin typeface="Akzidenz-Grotesk BQ Light" pitchFamily="50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61E3753-22F1-485E-96E5-234B41540C4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7" b="16087"/>
          <a:stretch/>
        </p:blipFill>
        <p:spPr>
          <a:xfrm>
            <a:off x="6111692" y="1827368"/>
            <a:ext cx="3218429" cy="43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5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F8626EA-892B-4A39-BE1E-F84519AC20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93"/>
          <a:stretch/>
        </p:blipFill>
        <p:spPr>
          <a:xfrm>
            <a:off x="0" y="0"/>
            <a:ext cx="1110463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6490523" y="4664372"/>
            <a:ext cx="10365850" cy="103710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kzidenz-Grotesk BQ Light" pitchFamily="50" charset="0"/>
              </a:rPr>
              <a:t>Industrial scale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607C4AC-C8C9-412B-89B6-371DD00915A5}"/>
              </a:ext>
            </a:extLst>
          </p:cNvPr>
          <p:cNvSpPr txBox="1">
            <a:spLocks/>
          </p:cNvSpPr>
          <p:nvPr/>
        </p:nvSpPr>
        <p:spPr>
          <a:xfrm rot="5400000">
            <a:off x="10479839" y="5739168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</a:t>
            </a:r>
            <a:r>
              <a:rPr lang="en-US" sz="1800" dirty="0">
                <a:latin typeface="Akzidenz-Grotesk BQ Light" pitchFamily="50" charset="0"/>
              </a:rPr>
              <a:t> 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F91C5CCB-1ECA-480D-A007-CB2637F99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8635" y="3922612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Akzidenz-Grotesk BQ Light" pitchFamily="50" charset="0"/>
              </a:rPr>
              <a:t>1km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91D4C03-C121-408F-B579-33FAFED1302E}"/>
              </a:ext>
            </a:extLst>
          </p:cNvPr>
          <p:cNvCxnSpPr/>
          <p:nvPr/>
        </p:nvCxnSpPr>
        <p:spPr>
          <a:xfrm>
            <a:off x="6662738" y="4263763"/>
            <a:ext cx="2905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kstvak 2">
            <a:extLst>
              <a:ext uri="{FF2B5EF4-FFF2-40B4-BE49-F238E27FC236}">
                <a16:creationId xmlns:a16="http://schemas.microsoft.com/office/drawing/2014/main" id="{C25696CF-A7F9-4617-9A9F-5D5D2847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" y="6438900"/>
            <a:ext cx="55333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 dirty="0">
                <a:solidFill>
                  <a:srgbClr val="FFFFFF"/>
                </a:solidFill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ESA Copernicus II above Eastern Kalimantan palm oil expansion (2019)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49C2CBA-D4ED-4E34-91A7-4507AFD6C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65" y="155064"/>
            <a:ext cx="10782300" cy="1806242"/>
          </a:xfrm>
          <a:prstGeom prst="rect">
            <a:avLst/>
          </a:prstGeom>
        </p:spPr>
      </p:pic>
      <p:sp>
        <p:nvSpPr>
          <p:cNvPr id="13" name="Tekstvak 2">
            <a:extLst>
              <a:ext uri="{FF2B5EF4-FFF2-40B4-BE49-F238E27FC236}">
                <a16:creationId xmlns:a16="http://schemas.microsoft.com/office/drawing/2014/main" id="{9B8AB05F-DC0B-4102-B3B3-859592AD2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65" y="1983000"/>
            <a:ext cx="55333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300" dirty="0" err="1">
                <a:solidFill>
                  <a:srgbClr val="FFFFFF"/>
                </a:solidFill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1300" dirty="0" err="1">
                <a:solidFill>
                  <a:srgbClr val="FFFFFF"/>
                </a:solidFill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aveau</a:t>
            </a:r>
            <a:r>
              <a:rPr lang="en-GB" sz="1300" dirty="0">
                <a:solidFill>
                  <a:srgbClr val="FFFFFF"/>
                </a:solidFill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(2021)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59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30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849CF5-B895-4C78-BB12-3EC2076161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9740" y="2402523"/>
            <a:ext cx="5760720" cy="36531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B31849E-1761-4DFC-A19B-A1F233652D5F}"/>
              </a:ext>
            </a:extLst>
          </p:cNvPr>
          <p:cNvPicPr/>
          <p:nvPr/>
        </p:nvPicPr>
        <p:blipFill rotWithShape="1">
          <a:blip r:embed="rId3"/>
          <a:srcRect l="9331" t="13569" r="5148"/>
          <a:stretch/>
        </p:blipFill>
        <p:spPr>
          <a:xfrm>
            <a:off x="6369749" y="2402522"/>
            <a:ext cx="5354425" cy="365315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5586E9F-D6F4-41C1-BE8F-CC9166512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Intercropping</a:t>
            </a:r>
            <a:endParaRPr lang="en-GB" dirty="0"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52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31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Proposed grid</a:t>
            </a:r>
            <a:endParaRPr lang="en-GB" dirty="0">
              <a:latin typeface="Akzidenz-Grotesk BQ Light" pitchFamily="50" charset="0"/>
            </a:endParaRPr>
          </a:p>
        </p:txBody>
      </p:sp>
      <p:pic>
        <p:nvPicPr>
          <p:cNvPr id="6" name="Afbeelding 5" descr="C:\Users\Douwe\AppData\Local\Microsoft\Windows\INetCache\Content.Word\core.jpg">
            <a:extLst>
              <a:ext uri="{FF2B5EF4-FFF2-40B4-BE49-F238E27FC236}">
                <a16:creationId xmlns:a16="http://schemas.microsoft.com/office/drawing/2014/main" id="{E7A8A4DB-25C7-4905-8243-F1BB28066C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1" y="2107916"/>
            <a:ext cx="5760720" cy="192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 descr="C:\Users\Douwe\AppData\Local\Microsoft\Windows\INetCache\Content.Word\intercropping.jpg">
            <a:extLst>
              <a:ext uri="{FF2B5EF4-FFF2-40B4-BE49-F238E27FC236}">
                <a16:creationId xmlns:a16="http://schemas.microsoft.com/office/drawing/2014/main" id="{E41C29F5-D871-4A96-BAAF-63206808711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/>
          <a:stretch/>
        </p:blipFill>
        <p:spPr bwMode="auto">
          <a:xfrm>
            <a:off x="6488490" y="2107916"/>
            <a:ext cx="4665117" cy="1929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818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2EDF3BF4-82E0-48D3-BB85-2CFD56296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0"/>
            <a:ext cx="12192000" cy="6711670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32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D1854AFB-3949-4901-9D6D-8807850D725A}"/>
              </a:ext>
            </a:extLst>
          </p:cNvPr>
          <p:cNvSpPr txBox="1">
            <a:spLocks/>
          </p:cNvSpPr>
          <p:nvPr/>
        </p:nvSpPr>
        <p:spPr>
          <a:xfrm>
            <a:off x="390013" y="338493"/>
            <a:ext cx="374344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Typical section intercropping</a:t>
            </a:r>
          </a:p>
        </p:txBody>
      </p:sp>
    </p:spTree>
    <p:extLst>
      <p:ext uri="{BB962C8B-B14F-4D97-AF65-F5344CB8AC3E}">
        <p14:creationId xmlns:p14="http://schemas.microsoft.com/office/powerpoint/2010/main" val="3283528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7FAA50C-F170-479F-8C8C-7969FAE47099}"/>
              </a:ext>
            </a:extLst>
          </p:cNvPr>
          <p:cNvPicPr/>
          <p:nvPr/>
        </p:nvPicPr>
        <p:blipFill rotWithShape="1">
          <a:blip r:embed="rId2"/>
          <a:srcRect r="18806"/>
          <a:stretch/>
        </p:blipFill>
        <p:spPr>
          <a:xfrm>
            <a:off x="488761" y="2205387"/>
            <a:ext cx="4677338" cy="3653155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33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Drainage ditches</a:t>
            </a:r>
            <a:endParaRPr lang="en-GB" dirty="0">
              <a:latin typeface="Akzidenz-Grotesk BQ Light" pitchFamily="50" charset="0"/>
            </a:endParaRPr>
          </a:p>
        </p:txBody>
      </p:sp>
      <p:pic>
        <p:nvPicPr>
          <p:cNvPr id="8" name="Afbeelding 7" descr="C:\Users\Douwe\AppData\Local\Microsoft\Windows\INetCache\Content.Word\waterways.jpg">
            <a:extLst>
              <a:ext uri="{FF2B5EF4-FFF2-40B4-BE49-F238E27FC236}">
                <a16:creationId xmlns:a16="http://schemas.microsoft.com/office/drawing/2014/main" id="{CCE4E586-9162-4BB0-9395-616143626DD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04" y="2107915"/>
            <a:ext cx="5760720" cy="192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001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0EC20B3-B94A-49DA-B004-2F07C6A42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30"/>
            <a:ext cx="12192000" cy="6711670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34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D1854AFB-3949-4901-9D6D-8807850D725A}"/>
              </a:ext>
            </a:extLst>
          </p:cNvPr>
          <p:cNvSpPr txBox="1">
            <a:spLocks/>
          </p:cNvSpPr>
          <p:nvPr/>
        </p:nvSpPr>
        <p:spPr>
          <a:xfrm>
            <a:off x="390013" y="338493"/>
            <a:ext cx="374344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Typical section ditch planting</a:t>
            </a:r>
          </a:p>
        </p:txBody>
      </p:sp>
    </p:spTree>
    <p:extLst>
      <p:ext uri="{BB962C8B-B14F-4D97-AF65-F5344CB8AC3E}">
        <p14:creationId xmlns:p14="http://schemas.microsoft.com/office/powerpoint/2010/main" val="2589757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35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Boundary planting</a:t>
            </a:r>
            <a:endParaRPr lang="en-GB" dirty="0">
              <a:latin typeface="Akzidenz-Grotesk BQ Light" pitchFamily="50" charset="0"/>
            </a:endParaRPr>
          </a:p>
        </p:txBody>
      </p:sp>
      <p:pic>
        <p:nvPicPr>
          <p:cNvPr id="14" name="Afbeelding 13" descr="C:\Users\Douwe\AppData\Local\Microsoft\Windows\INetCache\Content.Word\PLayers.jpg">
            <a:extLst>
              <a:ext uri="{FF2B5EF4-FFF2-40B4-BE49-F238E27FC236}">
                <a16:creationId xmlns:a16="http://schemas.microsoft.com/office/drawing/2014/main" id="{E1D3785F-6180-43F4-A2C2-AA55968EB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4" y="2289427"/>
            <a:ext cx="5760720" cy="347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C:\Users\Douwe\AppData\Local\Microsoft\Windows\INetCache\Content.Word\boundary.jpg">
            <a:extLst>
              <a:ext uri="{FF2B5EF4-FFF2-40B4-BE49-F238E27FC236}">
                <a16:creationId xmlns:a16="http://schemas.microsoft.com/office/drawing/2014/main" id="{AF19316C-23C3-4A08-A2E1-2EC7240A93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80" y="2063218"/>
            <a:ext cx="5760720" cy="2642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10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9AB63DE-34C8-412F-BA2A-15F97165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493"/>
            <a:ext cx="12192000" cy="6711670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36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D1854AFB-3949-4901-9D6D-8807850D725A}"/>
              </a:ext>
            </a:extLst>
          </p:cNvPr>
          <p:cNvSpPr txBox="1">
            <a:spLocks/>
          </p:cNvSpPr>
          <p:nvPr/>
        </p:nvSpPr>
        <p:spPr>
          <a:xfrm>
            <a:off x="390013" y="338493"/>
            <a:ext cx="374344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Typical section boundary planting</a:t>
            </a:r>
          </a:p>
        </p:txBody>
      </p:sp>
    </p:spTree>
    <p:extLst>
      <p:ext uri="{BB962C8B-B14F-4D97-AF65-F5344CB8AC3E}">
        <p14:creationId xmlns:p14="http://schemas.microsoft.com/office/powerpoint/2010/main" val="261123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37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Restoring riparian buffers</a:t>
            </a:r>
            <a:endParaRPr lang="en-GB" dirty="0">
              <a:latin typeface="Akzidenz-Grotesk BQ Light" pitchFamily="50" charset="0"/>
            </a:endParaRPr>
          </a:p>
        </p:txBody>
      </p:sp>
      <p:pic>
        <p:nvPicPr>
          <p:cNvPr id="13" name="Afbeelding 12" descr="C:\Users\Douwe\AppData\Local\Microsoft\Windows\INetCache\Content.Word\floodplain.jpg">
            <a:extLst>
              <a:ext uri="{FF2B5EF4-FFF2-40B4-BE49-F238E27FC236}">
                <a16:creationId xmlns:a16="http://schemas.microsoft.com/office/drawing/2014/main" id="{87F8B925-2E77-4004-8BA9-CF7C1349FA3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b="9066"/>
          <a:stretch/>
        </p:blipFill>
        <p:spPr bwMode="auto">
          <a:xfrm>
            <a:off x="5827714" y="2058397"/>
            <a:ext cx="5666674" cy="175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A2308C4-0ECE-4494-8654-B49FF747B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1" r="5164"/>
          <a:stretch/>
        </p:blipFill>
        <p:spPr>
          <a:xfrm>
            <a:off x="494522" y="2202777"/>
            <a:ext cx="4777274" cy="33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02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8C5508-9293-4BE9-A1C2-5F5EE6ABD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493"/>
            <a:ext cx="12192000" cy="6711670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38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D1854AFB-3949-4901-9D6D-8807850D725A}"/>
              </a:ext>
            </a:extLst>
          </p:cNvPr>
          <p:cNvSpPr txBox="1">
            <a:spLocks/>
          </p:cNvSpPr>
          <p:nvPr/>
        </p:nvSpPr>
        <p:spPr>
          <a:xfrm>
            <a:off x="390013" y="338493"/>
            <a:ext cx="3743448" cy="537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Akzidenz-Grotesk BQ Light" pitchFamily="50" charset="0"/>
              </a:rPr>
              <a:t>Typical section riparian buffer</a:t>
            </a:r>
          </a:p>
        </p:txBody>
      </p:sp>
    </p:spTree>
    <p:extLst>
      <p:ext uri="{BB962C8B-B14F-4D97-AF65-F5344CB8AC3E}">
        <p14:creationId xmlns:p14="http://schemas.microsoft.com/office/powerpoint/2010/main" val="2066542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63471E9-0134-41D3-9B44-EEA7833F8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4997" y="-439668"/>
            <a:ext cx="5969492" cy="8625843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27 </a:t>
            </a:r>
            <a:r>
              <a:rPr lang="en-US" sz="1800" dirty="0">
                <a:latin typeface="Akzidenz-Grotesk BQ Light" pitchFamily="50" charset="0"/>
              </a:rPr>
              <a:t>  P4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Pilot plantation overview</a:t>
            </a:r>
            <a:endParaRPr lang="en-GB" dirty="0"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8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6490523" y="4664372"/>
            <a:ext cx="10365850" cy="103710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kzidenz-Grotesk BQ Light" pitchFamily="50" charset="0"/>
              </a:rPr>
              <a:t>Establishment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607C4AC-C8C9-412B-89B6-371DD00915A5}"/>
              </a:ext>
            </a:extLst>
          </p:cNvPr>
          <p:cNvSpPr txBox="1">
            <a:spLocks/>
          </p:cNvSpPr>
          <p:nvPr/>
        </p:nvSpPr>
        <p:spPr>
          <a:xfrm rot="5400000">
            <a:off x="10479839" y="5739168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4 </a:t>
            </a:r>
            <a:r>
              <a:rPr lang="en-US" sz="1800" dirty="0">
                <a:latin typeface="Akzidenz-Grotesk BQ Light" pitchFamily="50" charset="0"/>
              </a:rPr>
              <a:t> 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F91C5CCB-1ECA-480D-A007-CB2637F99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8635" y="3922612"/>
            <a:ext cx="946078" cy="5379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Akzidenz-Grotesk BQ Light" pitchFamily="50" charset="0"/>
              </a:rPr>
              <a:t>1km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391D4C03-C121-408F-B579-33FAFED1302E}"/>
              </a:ext>
            </a:extLst>
          </p:cNvPr>
          <p:cNvCxnSpPr/>
          <p:nvPr/>
        </p:nvCxnSpPr>
        <p:spPr>
          <a:xfrm>
            <a:off x="6662738" y="4263763"/>
            <a:ext cx="29051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kstvak 2">
            <a:extLst>
              <a:ext uri="{FF2B5EF4-FFF2-40B4-BE49-F238E27FC236}">
                <a16:creationId xmlns:a16="http://schemas.microsoft.com/office/drawing/2014/main" id="{C25696CF-A7F9-4617-9A9F-5D5D2847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" y="6438900"/>
            <a:ext cx="55333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 dirty="0">
                <a:solidFill>
                  <a:srgbClr val="FFFFFF"/>
                </a:solidFill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ESA Copernicus II above Eastern Kalimantan palm oil expansion (2019)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kstvak 2">
            <a:extLst>
              <a:ext uri="{FF2B5EF4-FFF2-40B4-BE49-F238E27FC236}">
                <a16:creationId xmlns:a16="http://schemas.microsoft.com/office/drawing/2014/main" id="{CE1C7872-7194-4F48-BAC8-18D98D30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7343" y="6543506"/>
            <a:ext cx="1433195" cy="3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solidFill>
                  <a:schemeClr val="bg1"/>
                </a:solidFill>
                <a:latin typeface="Akzidenz-Grotesk BQ Light" pitchFamily="50" charset="0"/>
              </a:rPr>
              <a:t>© Unilever</a:t>
            </a:r>
            <a:endParaRPr lang="en-GB" sz="1200" i="1" dirty="0">
              <a:solidFill>
                <a:schemeClr val="bg1"/>
              </a:solidFill>
              <a:effectLst/>
              <a:latin typeface="Akzidenz-Grotesk BQ Ligh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8906106-9EA8-4E56-94E3-184E6EC06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02" y="0"/>
            <a:ext cx="6919069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F238F6F-E2D9-4956-8F4A-5A40D6F49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155" y="4769266"/>
            <a:ext cx="2048372" cy="17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54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6490523" y="4664372"/>
            <a:ext cx="10365850" cy="103710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kzidenz-Grotesk BQ Light" pitchFamily="50" charset="0"/>
              </a:rPr>
              <a:t>Phasing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607C4AC-C8C9-412B-89B6-371DD00915A5}"/>
              </a:ext>
            </a:extLst>
          </p:cNvPr>
          <p:cNvSpPr txBox="1">
            <a:spLocks/>
          </p:cNvSpPr>
          <p:nvPr/>
        </p:nvSpPr>
        <p:spPr>
          <a:xfrm rot="5400000">
            <a:off x="10479839" y="5739168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40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11" name="Tekstvak 2">
            <a:extLst>
              <a:ext uri="{FF2B5EF4-FFF2-40B4-BE49-F238E27FC236}">
                <a16:creationId xmlns:a16="http://schemas.microsoft.com/office/drawing/2014/main" id="{C25696CF-A7F9-4617-9A9F-5D5D2847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05" y="6438900"/>
            <a:ext cx="553339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 dirty="0">
                <a:solidFill>
                  <a:srgbClr val="FFFFFF"/>
                </a:solidFill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ESA Copernicus II above Eastern Kalimantan palm oil expansion (2019)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kstvak 2">
            <a:extLst>
              <a:ext uri="{FF2B5EF4-FFF2-40B4-BE49-F238E27FC236}">
                <a16:creationId xmlns:a16="http://schemas.microsoft.com/office/drawing/2014/main" id="{CE1C7872-7194-4F48-BAC8-18D98D302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7343" y="6543506"/>
            <a:ext cx="1433195" cy="3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solidFill>
                  <a:schemeClr val="bg1"/>
                </a:solidFill>
                <a:latin typeface="Akzidenz-Grotesk BQ Light" pitchFamily="50" charset="0"/>
              </a:rPr>
              <a:t>© Unilever</a:t>
            </a:r>
            <a:endParaRPr lang="en-GB" sz="1200" i="1" dirty="0">
              <a:solidFill>
                <a:schemeClr val="bg1"/>
              </a:solidFill>
              <a:effectLst/>
              <a:latin typeface="Akzidenz-Grotesk BQ Ligh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16E9DD-6C99-431C-80DD-ADDE41270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029" y="20066"/>
            <a:ext cx="7202543" cy="67236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5275E65-7426-458B-8964-26B155979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7177" y="3367666"/>
            <a:ext cx="2886271" cy="138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4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itkat Chocolade reep 5-pack bestellen | ah.nl">
            <a:extLst>
              <a:ext uri="{FF2B5EF4-FFF2-40B4-BE49-F238E27FC236}">
                <a16:creationId xmlns:a16="http://schemas.microsoft.com/office/drawing/2014/main" id="{533851D7-B18E-48EC-BF6C-FDA8119E4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4"/>
          <a:stretch/>
        </p:blipFill>
        <p:spPr bwMode="auto">
          <a:xfrm>
            <a:off x="1349103" y="1097279"/>
            <a:ext cx="6858000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41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Certification</a:t>
            </a:r>
            <a:endParaRPr lang="en-GB" dirty="0">
              <a:latin typeface="Akzidenz-Grotesk BQ Light" pitchFamily="50" charset="0"/>
            </a:endParaRPr>
          </a:p>
        </p:txBody>
      </p:sp>
      <p:pic>
        <p:nvPicPr>
          <p:cNvPr id="1026" name="Picture 2" descr="Flowerfarm Smeren zonder palmolie light bestellen?">
            <a:extLst>
              <a:ext uri="{FF2B5EF4-FFF2-40B4-BE49-F238E27FC236}">
                <a16:creationId xmlns:a16="http://schemas.microsoft.com/office/drawing/2014/main" id="{CD9D873B-BF37-47BB-BC66-130E46E38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0" y="2477829"/>
            <a:ext cx="5292090" cy="52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SPO will transform markets to make sustainable palm oil the norm">
            <a:extLst>
              <a:ext uri="{FF2B5EF4-FFF2-40B4-BE49-F238E27FC236}">
                <a16:creationId xmlns:a16="http://schemas.microsoft.com/office/drawing/2014/main" id="{2B13F1FB-B677-4BD9-80E8-01A3FDCBA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664141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94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AB43409-C937-4F3D-8249-637C9A7FD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713" y="1196132"/>
            <a:ext cx="7315200" cy="5541687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42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Implementation timeline</a:t>
            </a:r>
            <a:endParaRPr lang="en-GB" dirty="0">
              <a:latin typeface="Akzidenz-Grotesk BQ Light" pitchFamily="50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4C7A22-6648-42C4-BDCD-52D5C448A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755" y="6080393"/>
            <a:ext cx="953245" cy="56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8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CA2459B-09B1-47A6-ACED-2F8CCC55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923" y="1196132"/>
            <a:ext cx="7315200" cy="4388253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43 </a:t>
            </a:r>
            <a:r>
              <a:rPr lang="en-US" sz="1800" dirty="0">
                <a:latin typeface="Akzidenz-Grotesk BQ Light" pitchFamily="50" charset="0"/>
              </a:rPr>
              <a:t>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20C1859-2D94-4307-BD2F-254727374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Implementation timeline</a:t>
            </a:r>
            <a:endParaRPr lang="en-GB" dirty="0"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61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3EBC44-53A2-4783-B737-4536AB6F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9766727-4619-458C-9740-5023FE4FD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55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D087EA8-FED6-4A1F-9D2C-A84D0127A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73" y="365125"/>
            <a:ext cx="7772416" cy="6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52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(economic) Benefits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5 </a:t>
            </a:r>
            <a:r>
              <a:rPr lang="en-US" sz="1800" dirty="0">
                <a:latin typeface="Akzidenz-Grotesk BQ Light" pitchFamily="50" charset="0"/>
              </a:rPr>
              <a:t> 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B8C52CA-A43B-4451-9A04-6613D0860635}"/>
              </a:ext>
            </a:extLst>
          </p:cNvPr>
          <p:cNvSpPr/>
          <p:nvPr/>
        </p:nvSpPr>
        <p:spPr>
          <a:xfrm>
            <a:off x="390214" y="1948558"/>
            <a:ext cx="98324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kzidenz-Grotesk BQ Light" pitchFamily="50" charset="0"/>
              </a:rPr>
              <a:t>- Most profitable oil crop </a:t>
            </a:r>
            <a:r>
              <a:rPr lang="en-GB" dirty="0">
                <a:latin typeface="Akzidenz-Grotesk BQ Light" pitchFamily="50" charset="0"/>
              </a:rPr>
              <a:t>(Sung, 2016)</a:t>
            </a:r>
            <a:endParaRPr lang="en-US" dirty="0">
              <a:latin typeface="Akzidenz-Grotesk BQ Light" pitchFamily="50" charset="0"/>
            </a:endParaRPr>
          </a:p>
          <a:p>
            <a:endParaRPr lang="en-US" sz="2400" dirty="0">
              <a:latin typeface="Akzidenz-Grotesk BQ Light" pitchFamily="50" charset="0"/>
            </a:endParaRPr>
          </a:p>
          <a:p>
            <a:r>
              <a:rPr lang="en-US" sz="2400" dirty="0">
                <a:latin typeface="Akzidenz-Grotesk BQ Light" pitchFamily="50" charset="0"/>
              </a:rPr>
              <a:t>- 58% of global production </a:t>
            </a:r>
            <a:r>
              <a:rPr lang="en-GB" dirty="0">
                <a:latin typeface="Akzidenz-Grotesk BQ Light" pitchFamily="50" charset="0"/>
              </a:rPr>
              <a:t>(USDA Foreign Agricultural Service, 2021)</a:t>
            </a:r>
            <a:endParaRPr lang="en-US" sz="2400" dirty="0">
              <a:latin typeface="Akzidenz-Grotesk BQ Light" pitchFamily="50" charset="0"/>
            </a:endParaRPr>
          </a:p>
          <a:p>
            <a:endParaRPr lang="en-US" sz="2400" dirty="0">
              <a:latin typeface="Akzidenz-Grotesk BQ Light" pitchFamily="50" charset="0"/>
            </a:endParaRPr>
          </a:p>
          <a:p>
            <a:r>
              <a:rPr lang="en-US" sz="2400" dirty="0">
                <a:latin typeface="Akzidenz-Grotesk BQ Light" pitchFamily="50" charset="0"/>
              </a:rPr>
              <a:t>- 7.5 million employees </a:t>
            </a:r>
            <a:r>
              <a:rPr lang="en-GB" sz="2400" dirty="0">
                <a:latin typeface="Akzidenz-Grotesk BQ Light" pitchFamily="50" charset="0"/>
              </a:rPr>
              <a:t>(Sung, 2016)</a:t>
            </a:r>
            <a:endParaRPr lang="en-US" sz="2400" dirty="0">
              <a:latin typeface="Akzidenz-Grotesk BQ Light" pitchFamily="50" charset="0"/>
            </a:endParaRPr>
          </a:p>
          <a:p>
            <a:endParaRPr lang="en-US" sz="2400" dirty="0">
              <a:latin typeface="Akzidenz-Grotesk BQ Light" pitchFamily="50" charset="0"/>
            </a:endParaRPr>
          </a:p>
          <a:p>
            <a:r>
              <a:rPr lang="en-US" sz="2400" dirty="0">
                <a:latin typeface="Akzidenz-Grotesk BQ Light" pitchFamily="50" charset="0"/>
              </a:rPr>
              <a:t>- 85% for export, worth 20 billion USD </a:t>
            </a:r>
            <a:r>
              <a:rPr lang="en-GB" dirty="0">
                <a:latin typeface="Akzidenz-Grotesk BQ Light" pitchFamily="50" charset="0"/>
              </a:rPr>
              <a:t>(</a:t>
            </a:r>
            <a:r>
              <a:rPr lang="en-GB" dirty="0" err="1">
                <a:latin typeface="Akzidenz-Grotesk BQ Light" pitchFamily="50" charset="0"/>
              </a:rPr>
              <a:t>Shigetomi</a:t>
            </a:r>
            <a:r>
              <a:rPr lang="en-GB" dirty="0">
                <a:latin typeface="Akzidenz-Grotesk BQ Light" pitchFamily="50" charset="0"/>
              </a:rPr>
              <a:t>, </a:t>
            </a:r>
            <a:r>
              <a:rPr lang="en-GB" dirty="0" err="1">
                <a:latin typeface="Akzidenz-Grotesk BQ Light" pitchFamily="50" charset="0"/>
              </a:rPr>
              <a:t>Ishimura</a:t>
            </a:r>
            <a:r>
              <a:rPr lang="en-GB" dirty="0">
                <a:latin typeface="Akzidenz-Grotesk BQ Light" pitchFamily="50" charset="0"/>
              </a:rPr>
              <a:t>, &amp; Yamamoto, 2020)</a:t>
            </a:r>
            <a:r>
              <a:rPr lang="en-US" sz="2400" dirty="0">
                <a:latin typeface="Akzidenz-Grotesk BQ Light" pitchFamily="50" charset="0"/>
              </a:rPr>
              <a:t> </a:t>
            </a:r>
          </a:p>
          <a:p>
            <a:endParaRPr lang="en-US" sz="2400" dirty="0">
              <a:latin typeface="Akzidenz-Grotesk BQ Light" pitchFamily="50" charset="0"/>
            </a:endParaRPr>
          </a:p>
          <a:p>
            <a:r>
              <a:rPr lang="en-US" sz="2400" dirty="0">
                <a:latin typeface="Akzidenz-Grotesk BQ Light" pitchFamily="50" charset="0"/>
              </a:rPr>
              <a:t>-</a:t>
            </a:r>
            <a:r>
              <a:rPr lang="en-GB" sz="2400" dirty="0">
                <a:latin typeface="Akzidenz-Grotesk BQ Light" pitchFamily="50" charset="0"/>
              </a:rPr>
              <a:t> Infrastructure</a:t>
            </a:r>
            <a:endParaRPr lang="en-US" sz="2400" dirty="0"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848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Problem statement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6 </a:t>
            </a:r>
            <a:r>
              <a:rPr lang="en-US" sz="1800" dirty="0">
                <a:latin typeface="Akzidenz-Grotesk BQ Light" pitchFamily="50" charset="0"/>
              </a:rPr>
              <a:t> 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B8C52CA-A43B-4451-9A04-6613D0860635}"/>
              </a:ext>
            </a:extLst>
          </p:cNvPr>
          <p:cNvSpPr/>
          <p:nvPr/>
        </p:nvSpPr>
        <p:spPr>
          <a:xfrm>
            <a:off x="530750" y="1971486"/>
            <a:ext cx="54781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kzidenz-Grotesk BQ Light" pitchFamily="50" charset="0"/>
              </a:rPr>
              <a:t>Main driver (~50%) of </a:t>
            </a:r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deforestation</a:t>
            </a:r>
            <a:r>
              <a:rPr lang="en-US" sz="2400" dirty="0">
                <a:latin typeface="Akzidenz-Grotesk BQ Light" pitchFamily="50" charset="0"/>
              </a:rPr>
              <a:t>.</a:t>
            </a:r>
          </a:p>
          <a:p>
            <a:endParaRPr lang="en-US" sz="2400" dirty="0">
              <a:latin typeface="Akzidenz-Grotesk BQ Light" pitchFamily="50" charset="0"/>
            </a:endParaRPr>
          </a:p>
          <a:p>
            <a:r>
              <a:rPr lang="en-US" sz="2400" dirty="0">
                <a:latin typeface="Akzidenz-Grotesk BQ Light" pitchFamily="50" charset="0"/>
              </a:rPr>
              <a:t>- Devastates local environment (soil, water &amp; air conditions)</a:t>
            </a:r>
          </a:p>
          <a:p>
            <a:endParaRPr lang="en-US" sz="2400" dirty="0">
              <a:latin typeface="Akzidenz-Grotesk BQ Light" pitchFamily="50" charset="0"/>
            </a:endParaRPr>
          </a:p>
          <a:p>
            <a:r>
              <a:rPr lang="en-US" sz="2400" dirty="0">
                <a:latin typeface="Akzidenz-Grotesk BQ Light" pitchFamily="50" charset="0"/>
              </a:rPr>
              <a:t>- Biodiversity loss</a:t>
            </a:r>
          </a:p>
          <a:p>
            <a:endParaRPr lang="en-US" sz="2400" dirty="0">
              <a:latin typeface="Akzidenz-Grotesk BQ Light" pitchFamily="50" charset="0"/>
            </a:endParaRPr>
          </a:p>
          <a:p>
            <a:r>
              <a:rPr lang="en-US" sz="2400" dirty="0">
                <a:latin typeface="Akzidenz-Grotesk BQ Light" pitchFamily="50" charset="0"/>
              </a:rPr>
              <a:t>- Vulnerability to flood and fire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Akzidenz-Grotesk BQ Light" pitchFamily="50" charset="0"/>
            </a:endParaRPr>
          </a:p>
          <a:p>
            <a:r>
              <a:rPr lang="en-US" sz="2400" dirty="0">
                <a:latin typeface="Akzidenz-Grotesk BQ Light" pitchFamily="50" charset="0"/>
              </a:rPr>
              <a:t>- Carbon emissions</a:t>
            </a:r>
          </a:p>
          <a:p>
            <a:pPr marL="342900" indent="-342900">
              <a:buFontTx/>
              <a:buChar char="-"/>
            </a:pPr>
            <a:endParaRPr lang="en-US" sz="2400" dirty="0">
              <a:latin typeface="Akzidenz-Grotesk BQ Light" pitchFamily="50" charset="0"/>
            </a:endParaRPr>
          </a:p>
        </p:txBody>
      </p:sp>
      <p:pic>
        <p:nvPicPr>
          <p:cNvPr id="9" name="Afbeelding 8" descr="Deforestation in Indonesia - Wikipedia">
            <a:extLst>
              <a:ext uri="{FF2B5EF4-FFF2-40B4-BE49-F238E27FC236}">
                <a16:creationId xmlns:a16="http://schemas.microsoft.com/office/drawing/2014/main" id="{C6DCF63D-9D64-412C-9E7E-E4ABE73A60C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/>
        </p:blipFill>
        <p:spPr bwMode="auto">
          <a:xfrm>
            <a:off x="6210300" y="2051923"/>
            <a:ext cx="5321300" cy="3335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vak 2">
            <a:extLst>
              <a:ext uri="{FF2B5EF4-FFF2-40B4-BE49-F238E27FC236}">
                <a16:creationId xmlns:a16="http://schemas.microsoft.com/office/drawing/2014/main" id="{F1748ECA-BCE2-4926-AAED-D5A1CA57C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0" y="5387806"/>
            <a:ext cx="1433195" cy="31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latin typeface="Akzidenz-Grotesk BQ Light" pitchFamily="50" charset="0"/>
              </a:rPr>
              <a:t>© H Dragon</a:t>
            </a:r>
            <a:endParaRPr lang="en-GB" sz="1200" i="1" dirty="0">
              <a:effectLst/>
              <a:latin typeface="Akzidenz-Grotesk BQ Light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effectLst/>
                <a:latin typeface="Akzidenz-Grotesk BQ Light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32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150" y="159025"/>
            <a:ext cx="10365850" cy="1037107"/>
          </a:xfrm>
        </p:spPr>
        <p:txBody>
          <a:bodyPr/>
          <a:lstStyle/>
          <a:p>
            <a:pPr algn="l"/>
            <a:r>
              <a:rPr lang="en-US" dirty="0">
                <a:latin typeface="Akzidenz-Grotesk BQ Light" pitchFamily="50" charset="0"/>
              </a:rPr>
              <a:t>Research Goal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E4BC210-A024-4E19-B69D-243A77464D32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7 </a:t>
            </a:r>
            <a:r>
              <a:rPr lang="en-US" sz="1800" dirty="0">
                <a:latin typeface="Akzidenz-Grotesk BQ Light" pitchFamily="50" charset="0"/>
              </a:rPr>
              <a:t> 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04ED502-CF88-455E-94DE-0451FFC1C194}"/>
              </a:ext>
            </a:extLst>
          </p:cNvPr>
          <p:cNvSpPr/>
          <p:nvPr/>
        </p:nvSpPr>
        <p:spPr>
          <a:xfrm>
            <a:off x="3876675" y="2158911"/>
            <a:ext cx="5419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kzidenz-Grotesk BQ Light" pitchFamily="50" charset="0"/>
              </a:rPr>
              <a:t>‘Regenerative’ spatial guidelines</a:t>
            </a:r>
          </a:p>
          <a:p>
            <a:r>
              <a:rPr lang="en-US" sz="2400" dirty="0">
                <a:latin typeface="Akzidenz-Grotesk BQ Light" pitchFamily="50" charset="0"/>
              </a:rPr>
              <a:t>for oil palm plantations in Kalimantan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pPr marL="457200" indent="-457200">
              <a:buAutoNum type="arabicParenBoth"/>
            </a:pPr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lower environmental impact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(2) while stabilizing biodiversity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Akzidenz-Grotesk BQ Light" pitchFamily="50" charset="0"/>
              </a:rPr>
              <a:t>(3) within a changing climate.</a:t>
            </a:r>
          </a:p>
          <a:p>
            <a:endParaRPr lang="en-US" sz="2400" dirty="0">
              <a:solidFill>
                <a:srgbClr val="FF0000"/>
              </a:solidFill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35806-C607-4D05-984B-5257E1007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5400000">
            <a:off x="6490523" y="4664372"/>
            <a:ext cx="10365850" cy="1037107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Akzidenz-Grotesk BQ Light" pitchFamily="50" charset="0"/>
              </a:rPr>
              <a:t>Conceptual FW</a:t>
            </a:r>
            <a:endParaRPr lang="en-GB" dirty="0">
              <a:latin typeface="Akzidenz-Grotesk BQ Light" pitchFamily="50" charset="0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F607C4AC-C8C9-412B-89B6-371DD00915A5}"/>
              </a:ext>
            </a:extLst>
          </p:cNvPr>
          <p:cNvSpPr txBox="1">
            <a:spLocks/>
          </p:cNvSpPr>
          <p:nvPr/>
        </p:nvSpPr>
        <p:spPr>
          <a:xfrm rot="5400000">
            <a:off x="10479839" y="5739168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8 </a:t>
            </a:r>
            <a:r>
              <a:rPr lang="en-US" sz="1800" dirty="0">
                <a:latin typeface="Akzidenz-Grotesk BQ Light" pitchFamily="50" charset="0"/>
              </a:rPr>
              <a:t> 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795220-82E5-4ABF-B97B-2F85DA556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78" y="0"/>
            <a:ext cx="8568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77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>
            <a:extLst>
              <a:ext uri="{FF2B5EF4-FFF2-40B4-BE49-F238E27FC236}">
                <a16:creationId xmlns:a16="http://schemas.microsoft.com/office/drawing/2014/main" id="{333E1A4C-554B-4205-85FF-86D32E48BC1A}"/>
              </a:ext>
            </a:extLst>
          </p:cNvPr>
          <p:cNvSpPr txBox="1">
            <a:spLocks/>
          </p:cNvSpPr>
          <p:nvPr/>
        </p:nvSpPr>
        <p:spPr>
          <a:xfrm>
            <a:off x="10222664" y="338493"/>
            <a:ext cx="2107221" cy="85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FF0000"/>
                </a:solidFill>
                <a:latin typeface="Akzidenz-Grotesk BQ Light" pitchFamily="50" charset="0"/>
              </a:rPr>
              <a:t>9</a:t>
            </a:r>
            <a:r>
              <a:rPr lang="en-US" sz="1800" dirty="0">
                <a:latin typeface="Akzidenz-Grotesk BQ Light" pitchFamily="50" charset="0"/>
              </a:rPr>
              <a:t>   P5 UM+C </a:t>
            </a:r>
          </a:p>
          <a:p>
            <a:pPr algn="l"/>
            <a:r>
              <a:rPr lang="en-US" sz="1800" dirty="0">
                <a:latin typeface="Akzidenz-Grotesk BQ Light" pitchFamily="50" charset="0"/>
              </a:rPr>
              <a:t>Douwe Douma 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77CB167D-F8FD-461B-815A-783680833E5E}"/>
              </a:ext>
            </a:extLst>
          </p:cNvPr>
          <p:cNvSpPr txBox="1">
            <a:spLocks/>
          </p:cNvSpPr>
          <p:nvPr/>
        </p:nvSpPr>
        <p:spPr>
          <a:xfrm>
            <a:off x="1364343" y="2046513"/>
            <a:ext cx="9691008" cy="281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endParaRPr lang="en-US" dirty="0">
              <a:solidFill>
                <a:srgbClr val="FF0000"/>
              </a:solidFill>
              <a:latin typeface="Akzidenz-Grotesk BQ Light" pitchFamily="50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kzidenz-Grotesk BQ Light" pitchFamily="50" charset="0"/>
              </a:rPr>
              <a:t>Analysis</a:t>
            </a:r>
            <a:endParaRPr lang="en-GB" dirty="0">
              <a:solidFill>
                <a:srgbClr val="FF0000"/>
              </a:solidFill>
              <a:latin typeface="Akzidenz-Grotesk BQ Light" pitchFamily="50" charset="0"/>
            </a:endParaRPr>
          </a:p>
          <a:p>
            <a:endParaRPr lang="en-US" dirty="0">
              <a:solidFill>
                <a:srgbClr val="FF0000"/>
              </a:solidFill>
              <a:latin typeface="Akzidenz-Grotesk BQ Light" pitchFamily="50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342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3332</TotalTime>
  <Words>1100</Words>
  <Application>Microsoft Office PowerPoint</Application>
  <PresentationFormat>Breedbeeld</PresentationFormat>
  <Paragraphs>262</Paragraphs>
  <Slides>44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50" baseType="lpstr">
      <vt:lpstr>Akzidenz-Grotesk BQ Light</vt:lpstr>
      <vt:lpstr>Arial</vt:lpstr>
      <vt:lpstr>Calibri</vt:lpstr>
      <vt:lpstr>Calibri Light</vt:lpstr>
      <vt:lpstr>Times New Roman</vt:lpstr>
      <vt:lpstr>Kantoorthema</vt:lpstr>
      <vt:lpstr>PowerPoint-presentatie</vt:lpstr>
      <vt:lpstr>Smallholders</vt:lpstr>
      <vt:lpstr>Industrial scale</vt:lpstr>
      <vt:lpstr>Establishment</vt:lpstr>
      <vt:lpstr>(economic) Benefits</vt:lpstr>
      <vt:lpstr>Problem statement</vt:lpstr>
      <vt:lpstr>Research Goal</vt:lpstr>
      <vt:lpstr>Conceptual FW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Literature review conclusions</vt:lpstr>
      <vt:lpstr>Literature review conclusions</vt:lpstr>
      <vt:lpstr>Literature review conclusions</vt:lpstr>
      <vt:lpstr>Biodiversity</vt:lpstr>
      <vt:lpstr>Ecoregions</vt:lpstr>
      <vt:lpstr>Oil palm threat</vt:lpstr>
      <vt:lpstr>Synthesis</vt:lpstr>
      <vt:lpstr>Target species</vt:lpstr>
      <vt:lpstr>Literature review conclusions</vt:lpstr>
      <vt:lpstr>PowerPoint-presentatie</vt:lpstr>
      <vt:lpstr>Site selection</vt:lpstr>
      <vt:lpstr>Site selection</vt:lpstr>
      <vt:lpstr>Current grid</vt:lpstr>
      <vt:lpstr>Intercropping</vt:lpstr>
      <vt:lpstr>Proposed grid</vt:lpstr>
      <vt:lpstr>PowerPoint-presentatie</vt:lpstr>
      <vt:lpstr>Drainage ditches</vt:lpstr>
      <vt:lpstr>PowerPoint-presentatie</vt:lpstr>
      <vt:lpstr>Boundary planting</vt:lpstr>
      <vt:lpstr>PowerPoint-presentatie</vt:lpstr>
      <vt:lpstr>Restoring riparian buffers</vt:lpstr>
      <vt:lpstr>PowerPoint-presentatie</vt:lpstr>
      <vt:lpstr>Pilot plantation overview</vt:lpstr>
      <vt:lpstr>Phasing</vt:lpstr>
      <vt:lpstr>Certification</vt:lpstr>
      <vt:lpstr>Implementation timeline</vt:lpstr>
      <vt:lpstr>Implementation timeline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Palm Turmoil</dc:title>
  <dc:creator>Douwe Douma</dc:creator>
  <cp:lastModifiedBy>Douwe Douma</cp:lastModifiedBy>
  <cp:revision>156</cp:revision>
  <dcterms:created xsi:type="dcterms:W3CDTF">2022-01-23T15:22:31Z</dcterms:created>
  <dcterms:modified xsi:type="dcterms:W3CDTF">2022-08-31T01:31:00Z</dcterms:modified>
</cp:coreProperties>
</file>